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3" r:id="rId3"/>
    <p:sldId id="257" r:id="rId4"/>
    <p:sldId id="258" r:id="rId5"/>
    <p:sldId id="262" r:id="rId6"/>
    <p:sldId id="263" r:id="rId7"/>
    <p:sldId id="264" r:id="rId8"/>
    <p:sldId id="265" r:id="rId9"/>
    <p:sldId id="290" r:id="rId10"/>
    <p:sldId id="260" r:id="rId11"/>
    <p:sldId id="261" r:id="rId12"/>
    <p:sldId id="259"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89" r:id="rId26"/>
    <p:sldId id="291" r:id="rId27"/>
    <p:sldId id="278" r:id="rId28"/>
    <p:sldId id="279" r:id="rId29"/>
    <p:sldId id="280" r:id="rId30"/>
    <p:sldId id="281" r:id="rId31"/>
    <p:sldId id="286" r:id="rId32"/>
    <p:sldId id="282" r:id="rId33"/>
    <p:sldId id="283" r:id="rId34"/>
    <p:sldId id="285" r:id="rId35"/>
    <p:sldId id="284" r:id="rId36"/>
    <p:sldId id="287" r:id="rId37"/>
    <p:sldId id="292"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50" d="100"/>
          <a:sy n="50" d="100"/>
        </p:scale>
        <p:origin x="-1262"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title>
      <c:layout/>
      <c:overlay val="0"/>
    </c:title>
    <c:autoTitleDeleted val="0"/>
    <c:plotArea>
      <c:layout/>
      <c:pieChart>
        <c:varyColors val="1"/>
        <c:ser>
          <c:idx val="0"/>
          <c:order val="0"/>
          <c:tx>
            <c:strRef>
              <c:f>Лист1!$B$1</c:f>
              <c:strCache>
                <c:ptCount val="1"/>
                <c:pt idx="0">
                  <c:v>U.S. Embassy page</c:v>
                </c:pt>
              </c:strCache>
            </c:strRef>
          </c:tx>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extLst>
          </c:dLbls>
          <c:cat>
            <c:strRef>
              <c:f>Лист1!$A$2:$A$3</c:f>
              <c:strCache>
                <c:ptCount val="2"/>
                <c:pt idx="0">
                  <c:v>Male</c:v>
                </c:pt>
                <c:pt idx="1">
                  <c:v>Female</c:v>
                </c:pt>
              </c:strCache>
            </c:strRef>
          </c:cat>
          <c:val>
            <c:numRef>
              <c:f>Лист1!$B$2:$B$3</c:f>
              <c:numCache>
                <c:formatCode>General</c:formatCode>
                <c:ptCount val="2"/>
                <c:pt idx="0">
                  <c:v>44</c:v>
                </c:pt>
                <c:pt idx="1">
                  <c:v>31</c:v>
                </c:pt>
              </c:numCache>
            </c:numRef>
          </c:val>
        </c:ser>
        <c:dLbls>
          <c:showLegendKey val="0"/>
          <c:showVal val="1"/>
          <c:showCatName val="0"/>
          <c:showSerName val="0"/>
          <c:showPercent val="0"/>
          <c:showBubbleSize val="0"/>
          <c:showLeaderLines val="0"/>
        </c:dLbls>
        <c:firstSliceAng val="0"/>
      </c:pie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title>
      <c:layout/>
      <c:overlay val="0"/>
    </c:title>
    <c:autoTitleDeleted val="0"/>
    <c:plotArea>
      <c:layout/>
      <c:pieChart>
        <c:varyColors val="1"/>
        <c:ser>
          <c:idx val="0"/>
          <c:order val="0"/>
          <c:tx>
            <c:strRef>
              <c:f>Лист1!$B$1</c:f>
              <c:strCache>
                <c:ptCount val="1"/>
                <c:pt idx="0">
                  <c:v>UK  Embassy page</c:v>
                </c:pt>
              </c:strCache>
            </c:strRef>
          </c:tx>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extLst>
          </c:dLbls>
          <c:cat>
            <c:strRef>
              <c:f>Лист1!$A$2:$A$3</c:f>
              <c:strCache>
                <c:ptCount val="2"/>
                <c:pt idx="0">
                  <c:v>Male</c:v>
                </c:pt>
                <c:pt idx="1">
                  <c:v>Female</c:v>
                </c:pt>
              </c:strCache>
            </c:strRef>
          </c:cat>
          <c:val>
            <c:numRef>
              <c:f>Лист1!$B$2:$B$3</c:f>
              <c:numCache>
                <c:formatCode>General</c:formatCode>
                <c:ptCount val="2"/>
                <c:pt idx="0">
                  <c:v>16</c:v>
                </c:pt>
                <c:pt idx="1">
                  <c:v>7</c:v>
                </c:pt>
              </c:numCache>
            </c:numRef>
          </c:val>
        </c:ser>
        <c:dLbls>
          <c:showLegendKey val="0"/>
          <c:showVal val="1"/>
          <c:showCatName val="0"/>
          <c:showSerName val="0"/>
          <c:showPercent val="0"/>
          <c:showBubbleSize val="0"/>
          <c:showLeaderLines val="0"/>
        </c:dLbls>
        <c:firstSliceAng val="0"/>
      </c:pie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800" b="1" dirty="0" smtClean="0">
                <a:latin typeface="+mj-lt"/>
              </a:rPr>
              <a:t>Do they pay special attention to culture, or sport, or education?</a:t>
            </a:r>
            <a:endParaRPr lang="ru-RU" sz="1800" b="1" dirty="0">
              <a:latin typeface="+mj-lt"/>
            </a:endParaRPr>
          </a:p>
        </c:rich>
      </c:tx>
      <c:layout/>
      <c:overlay val="0"/>
    </c:title>
    <c:autoTitleDeleted val="0"/>
    <c:plotArea>
      <c:layout/>
      <c:pieChart>
        <c:varyColors val="1"/>
        <c:ser>
          <c:idx val="0"/>
          <c:order val="0"/>
          <c:tx>
            <c:strRef>
              <c:f>Лист1!$B$1</c:f>
              <c:strCache>
                <c:ptCount val="1"/>
                <c:pt idx="0">
                  <c:v>Продажи</c:v>
                </c:pt>
              </c:strCache>
            </c:strRef>
          </c:tx>
          <c:explosion val="25"/>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ext>
            </c:extLst>
          </c:dLbls>
          <c:cat>
            <c:strRef>
              <c:f>Лист1!$A$2:$A$4</c:f>
              <c:strCache>
                <c:ptCount val="3"/>
                <c:pt idx="0">
                  <c:v>Sport</c:v>
                </c:pt>
                <c:pt idx="1">
                  <c:v>Education</c:v>
                </c:pt>
                <c:pt idx="2">
                  <c:v>Culture</c:v>
                </c:pt>
              </c:strCache>
            </c:strRef>
          </c:cat>
          <c:val>
            <c:numRef>
              <c:f>Лист1!$B$2:$B$4</c:f>
              <c:numCache>
                <c:formatCode>General</c:formatCode>
                <c:ptCount val="3"/>
                <c:pt idx="0">
                  <c:v>4</c:v>
                </c:pt>
                <c:pt idx="1">
                  <c:v>45</c:v>
                </c:pt>
                <c:pt idx="2">
                  <c:v>10</c:v>
                </c:pt>
              </c:numCache>
            </c:numRef>
          </c:val>
        </c:ser>
        <c:dLbls>
          <c:showLegendKey val="0"/>
          <c:showVal val="1"/>
          <c:showCatName val="0"/>
          <c:showSerName val="0"/>
          <c:showPercent val="0"/>
          <c:showBubbleSize val="0"/>
          <c:showLeaderLines val="0"/>
        </c:dLbls>
        <c:firstSliceAng val="0"/>
      </c:pie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800" b="1" dirty="0" smtClean="0">
                <a:latin typeface="+mj-lt"/>
              </a:rPr>
              <a:t>Do they pay special attention to culture, or sport, or education?</a:t>
            </a:r>
            <a:endParaRPr lang="ru-RU" sz="1800" b="1" dirty="0">
              <a:latin typeface="+mj-lt"/>
            </a:endParaRPr>
          </a:p>
        </c:rich>
      </c:tx>
      <c:layout/>
      <c:overlay val="0"/>
    </c:title>
    <c:autoTitleDeleted val="0"/>
    <c:plotArea>
      <c:layout/>
      <c:pieChart>
        <c:varyColors val="1"/>
        <c:ser>
          <c:idx val="0"/>
          <c:order val="0"/>
          <c:tx>
            <c:strRef>
              <c:f>Лист1!$B$1</c:f>
              <c:strCache>
                <c:ptCount val="1"/>
                <c:pt idx="0">
                  <c:v>Продажи</c:v>
                </c:pt>
              </c:strCache>
            </c:strRef>
          </c:tx>
          <c:explosion val="25"/>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ext>
            </c:extLst>
          </c:dLbls>
          <c:cat>
            <c:strRef>
              <c:f>Лист1!$A$2:$A$4</c:f>
              <c:strCache>
                <c:ptCount val="3"/>
                <c:pt idx="0">
                  <c:v>Sport</c:v>
                </c:pt>
                <c:pt idx="1">
                  <c:v>Education</c:v>
                </c:pt>
                <c:pt idx="2">
                  <c:v>Culture</c:v>
                </c:pt>
              </c:strCache>
            </c:strRef>
          </c:cat>
          <c:val>
            <c:numRef>
              <c:f>Лист1!$B$2:$B$4</c:f>
              <c:numCache>
                <c:formatCode>General</c:formatCode>
                <c:ptCount val="3"/>
                <c:pt idx="0">
                  <c:v>10</c:v>
                </c:pt>
                <c:pt idx="1">
                  <c:v>8</c:v>
                </c:pt>
                <c:pt idx="2">
                  <c:v>19</c:v>
                </c:pt>
              </c:numCache>
            </c:numRef>
          </c:val>
        </c:ser>
        <c:dLbls>
          <c:showLegendKey val="0"/>
          <c:showVal val="1"/>
          <c:showCatName val="0"/>
          <c:showSerName val="0"/>
          <c:showPercent val="0"/>
          <c:showBubbleSize val="0"/>
          <c:showLeaderLines val="0"/>
        </c:dLbls>
        <c:firstSliceAng val="0"/>
      </c:pie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4D9C1F-933F-43CB-A536-43D904F1A4FD}" type="datetimeFigureOut">
              <a:rPr lang="ru-RU" smtClean="0"/>
              <a:pPr/>
              <a:t>27.03.2015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478E57-9A3F-4278-8411-681BA0AE8D3E}" type="slidenum">
              <a:rPr lang="ru-RU" smtClean="0"/>
              <a:pPr/>
              <a:t>‹#›</a:t>
            </a:fld>
            <a:endParaRPr lang="ru-RU"/>
          </a:p>
        </p:txBody>
      </p:sp>
    </p:spTree>
    <p:extLst>
      <p:ext uri="{BB962C8B-B14F-4D97-AF65-F5344CB8AC3E}">
        <p14:creationId xmlns:p14="http://schemas.microsoft.com/office/powerpoint/2010/main" val="1204507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E478E57-9A3F-4278-8411-681BA0AE8D3E}" type="slidenum">
              <a:rPr lang="ru-RU" smtClean="0"/>
              <a:pPr/>
              <a:t>13</a:t>
            </a:fld>
            <a:endParaRPr lang="ru-RU"/>
          </a:p>
        </p:txBody>
      </p:sp>
    </p:spTree>
    <p:extLst>
      <p:ext uri="{BB962C8B-B14F-4D97-AF65-F5344CB8AC3E}">
        <p14:creationId xmlns:p14="http://schemas.microsoft.com/office/powerpoint/2010/main" val="1596112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8AB1C27-E80D-4ABC-BC20-7CCEFCE6DF47}"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4C344-2E21-4F54-A99A-69A925DE5344}" type="datetimeFigureOut">
              <a:rPr lang="ru-RU" smtClean="0"/>
              <a:pPr/>
              <a:t>27.03.2015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AB1C27-E80D-4ABC-BC20-7CCEFCE6DF47}"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9600" y="990600"/>
            <a:ext cx="7772400" cy="1470025"/>
          </a:xfrm>
        </p:spPr>
        <p:txBody>
          <a:bodyPr>
            <a:normAutofit fontScale="90000"/>
          </a:bodyPr>
          <a:lstStyle/>
          <a:p>
            <a:r>
              <a:rPr lang="en-US" dirty="0"/>
              <a:t>Comparative </a:t>
            </a:r>
            <a:r>
              <a:rPr lang="en-US" dirty="0" smtClean="0"/>
              <a:t>Analysis </a:t>
            </a:r>
            <a:r>
              <a:rPr lang="en-US" dirty="0"/>
              <a:t>of the U.S. and </a:t>
            </a:r>
            <a:r>
              <a:rPr lang="en-US" dirty="0" smtClean="0"/>
              <a:t>the British Embassies’ </a:t>
            </a:r>
            <a:r>
              <a:rPr lang="en-US" dirty="0"/>
              <a:t>Facebook </a:t>
            </a:r>
            <a:r>
              <a:rPr lang="en-US" dirty="0" smtClean="0"/>
              <a:t>Activities </a:t>
            </a:r>
            <a:r>
              <a:rPr lang="en-US" dirty="0"/>
              <a:t>in Tashkent: </a:t>
            </a:r>
            <a:r>
              <a:rPr lang="en-US" dirty="0" smtClean="0"/>
              <a:t>A </a:t>
            </a:r>
            <a:r>
              <a:rPr lang="en-US" dirty="0"/>
              <a:t>P</a:t>
            </a:r>
            <a:r>
              <a:rPr lang="en-US" dirty="0" smtClean="0"/>
              <a:t>ublic Diplomacy Perspective</a:t>
            </a:r>
            <a:endParaRPr lang="ru-RU" dirty="0"/>
          </a:p>
        </p:txBody>
      </p:sp>
      <p:sp>
        <p:nvSpPr>
          <p:cNvPr id="3" name="Подзаголовок 2"/>
          <p:cNvSpPr>
            <a:spLocks noGrp="1"/>
          </p:cNvSpPr>
          <p:nvPr>
            <p:ph type="subTitle" idx="1"/>
          </p:nvPr>
        </p:nvSpPr>
        <p:spPr>
          <a:xfrm>
            <a:off x="4648200" y="4038600"/>
            <a:ext cx="4038600" cy="2514600"/>
          </a:xfrm>
        </p:spPr>
        <p:txBody>
          <a:bodyPr>
            <a:normAutofit fontScale="92500" lnSpcReduction="10000"/>
          </a:bodyPr>
          <a:lstStyle/>
          <a:p>
            <a:pPr algn="r"/>
            <a:r>
              <a:rPr lang="en-US" dirty="0" smtClean="0">
                <a:solidFill>
                  <a:schemeClr val="tx1"/>
                </a:solidFill>
              </a:rPr>
              <a:t>By Y.N., </a:t>
            </a:r>
          </a:p>
          <a:p>
            <a:pPr algn="r"/>
            <a:r>
              <a:rPr lang="en-US" dirty="0" smtClean="0">
                <a:solidFill>
                  <a:schemeClr val="tx1"/>
                </a:solidFill>
              </a:rPr>
              <a:t>Q.B., </a:t>
            </a:r>
          </a:p>
          <a:p>
            <a:pPr algn="r"/>
            <a:r>
              <a:rPr lang="en-US" dirty="0" smtClean="0">
                <a:solidFill>
                  <a:schemeClr val="tx1"/>
                </a:solidFill>
              </a:rPr>
              <a:t>E.R., </a:t>
            </a:r>
          </a:p>
          <a:p>
            <a:pPr algn="r"/>
            <a:r>
              <a:rPr lang="en-US" dirty="0" smtClean="0">
                <a:solidFill>
                  <a:schemeClr val="tx1"/>
                </a:solidFill>
              </a:rPr>
              <a:t>E.O., </a:t>
            </a:r>
          </a:p>
          <a:p>
            <a:pPr algn="r"/>
            <a:r>
              <a:rPr lang="en-US" dirty="0" smtClean="0">
                <a:solidFill>
                  <a:schemeClr val="tx1"/>
                </a:solidFill>
              </a:rPr>
              <a:t>and Y.B.</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fontScale="77500" lnSpcReduction="20000"/>
          </a:bodyPr>
          <a:lstStyle/>
          <a:p>
            <a:r>
              <a:rPr lang="en-GB" dirty="0"/>
              <a:t>In my Public Diplomacy class at UWED, our 4</a:t>
            </a:r>
            <a:r>
              <a:rPr lang="en-GB" baseline="30000" dirty="0"/>
              <a:t>th</a:t>
            </a:r>
            <a:r>
              <a:rPr lang="en-GB" dirty="0"/>
              <a:t> year students did some case studies on using social networks by the foreign diplomatic actors. One of these cases is “The Comparative Analysis of the U.S. and the British Embassies’ Facebook Activities in Tashkent: A Public Diplomacy Perspective”.  Below I provide the students’ PPT presentation. The work has been done by 5 students: Y.N., Q.B., E.R., E.O., and Y.B. Obviously, it is not a comprehensive research, but rather a genuine attempt of the students to understand the mechanisms of using the social media in public diplomacy.  </a:t>
            </a:r>
          </a:p>
          <a:p>
            <a:r>
              <a:rPr lang="en-GB" dirty="0"/>
              <a:t/>
            </a:r>
            <a:br>
              <a:rPr lang="en-GB" dirty="0"/>
            </a:br>
            <a:endParaRPr lang="en-GB" dirty="0"/>
          </a:p>
          <a:p>
            <a:r>
              <a:rPr lang="en-GB" dirty="0"/>
              <a:t> </a:t>
            </a:r>
          </a:p>
          <a:p>
            <a:endParaRPr lang="ru-RU" dirty="0"/>
          </a:p>
        </p:txBody>
      </p:sp>
    </p:spTree>
    <p:extLst>
      <p:ext uri="{BB962C8B-B14F-4D97-AF65-F5344CB8AC3E}">
        <p14:creationId xmlns:p14="http://schemas.microsoft.com/office/powerpoint/2010/main" val="3674765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Plan:</a:t>
            </a:r>
            <a:endParaRPr lang="ru-RU" dirty="0"/>
          </a:p>
        </p:txBody>
      </p:sp>
      <p:sp>
        <p:nvSpPr>
          <p:cNvPr id="3" name="Содержимое 2"/>
          <p:cNvSpPr>
            <a:spLocks noGrp="1"/>
          </p:cNvSpPr>
          <p:nvPr>
            <p:ph idx="1"/>
          </p:nvPr>
        </p:nvSpPr>
        <p:spPr>
          <a:xfrm>
            <a:off x="381000" y="1752600"/>
            <a:ext cx="8229600" cy="4525963"/>
          </a:xfrm>
        </p:spPr>
        <p:txBody>
          <a:bodyPr/>
          <a:lstStyle/>
          <a:p>
            <a:r>
              <a:rPr lang="en-US" dirty="0" smtClean="0"/>
              <a:t>Introduction</a:t>
            </a:r>
          </a:p>
          <a:p>
            <a:r>
              <a:rPr lang="en-US" dirty="0" smtClean="0"/>
              <a:t>Post Content</a:t>
            </a:r>
          </a:p>
          <a:p>
            <a:r>
              <a:rPr lang="en-US" dirty="0" smtClean="0"/>
              <a:t>Engaging Public</a:t>
            </a:r>
            <a:endParaRPr lang="en-US" dirty="0" smtClean="0"/>
          </a:p>
          <a:p>
            <a:r>
              <a:rPr lang="en-US" dirty="0" smtClean="0"/>
              <a:t>Visual Images</a:t>
            </a:r>
          </a:p>
          <a:p>
            <a:r>
              <a:rPr lang="en-US" dirty="0" smtClean="0"/>
              <a:t>Conclusion</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en-US" dirty="0" smtClean="0"/>
              <a:t>Introduction</a:t>
            </a:r>
            <a:endParaRPr lang="ru-RU" dirty="0"/>
          </a:p>
        </p:txBody>
      </p:sp>
      <p:pic>
        <p:nvPicPr>
          <p:cNvPr id="4" name="Содержимое 3" descr="Безымянный.png"/>
          <p:cNvPicPr>
            <a:picLocks noGrp="1" noChangeAspect="1"/>
          </p:cNvPicPr>
          <p:nvPr>
            <p:ph idx="1"/>
          </p:nvPr>
        </p:nvPicPr>
        <p:blipFill>
          <a:blip r:embed="rId2"/>
          <a:stretch>
            <a:fillRect/>
          </a:stretch>
        </p:blipFill>
        <p:spPr>
          <a:xfrm>
            <a:off x="4800599" y="1752600"/>
            <a:ext cx="4343401" cy="5105400"/>
          </a:xfrm>
        </p:spPr>
      </p:pic>
      <p:pic>
        <p:nvPicPr>
          <p:cNvPr id="5" name="Рисунок 4" descr="Безымянный.jpg"/>
          <p:cNvPicPr>
            <a:picLocks noChangeAspect="1"/>
          </p:cNvPicPr>
          <p:nvPr/>
        </p:nvPicPr>
        <p:blipFill>
          <a:blip r:embed="rId3"/>
          <a:stretch>
            <a:fillRect/>
          </a:stretch>
        </p:blipFill>
        <p:spPr>
          <a:xfrm>
            <a:off x="1" y="1752600"/>
            <a:ext cx="4648200" cy="5105400"/>
          </a:xfrm>
          <a:prstGeom prst="rect">
            <a:avLst/>
          </a:prstGeom>
        </p:spPr>
      </p:pic>
      <p:sp>
        <p:nvSpPr>
          <p:cNvPr id="7" name="Прямоугольник 6"/>
          <p:cNvSpPr/>
          <p:nvPr/>
        </p:nvSpPr>
        <p:spPr>
          <a:xfrm>
            <a:off x="1066800" y="6477000"/>
            <a:ext cx="1219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6096000" y="6248400"/>
            <a:ext cx="1447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UK Facebook.png"/>
          <p:cNvPicPr>
            <a:picLocks noGrp="1" noChangeAspect="1"/>
          </p:cNvPicPr>
          <p:nvPr>
            <p:ph idx="1"/>
          </p:nvPr>
        </p:nvPicPr>
        <p:blipFill>
          <a:blip r:embed="rId2"/>
          <a:stretch>
            <a:fillRect/>
          </a:stretch>
        </p:blipFill>
        <p:spPr>
          <a:xfrm>
            <a:off x="0" y="0"/>
            <a:ext cx="8229600" cy="3177517"/>
          </a:xfrm>
        </p:spPr>
      </p:pic>
      <p:pic>
        <p:nvPicPr>
          <p:cNvPr id="6" name="Рисунок 5" descr="Безымянный1.jpg"/>
          <p:cNvPicPr>
            <a:picLocks noChangeAspect="1"/>
          </p:cNvPicPr>
          <p:nvPr/>
        </p:nvPicPr>
        <p:blipFill>
          <a:blip r:embed="rId3"/>
          <a:stretch>
            <a:fillRect/>
          </a:stretch>
        </p:blipFill>
        <p:spPr>
          <a:xfrm>
            <a:off x="0" y="3508850"/>
            <a:ext cx="9144000" cy="33491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Fan overview (6 months).jpg"/>
          <p:cNvPicPr>
            <a:picLocks noGrp="1" noChangeAspect="1"/>
          </p:cNvPicPr>
          <p:nvPr>
            <p:ph idx="1"/>
          </p:nvPr>
        </p:nvPicPr>
        <p:blipFill>
          <a:blip r:embed="rId2"/>
          <a:stretch>
            <a:fillRect/>
          </a:stretch>
        </p:blipFill>
        <p:spPr>
          <a:xfrm>
            <a:off x="0" y="0"/>
            <a:ext cx="9144000" cy="3581400"/>
          </a:xfrm>
        </p:spPr>
      </p:pic>
      <p:pic>
        <p:nvPicPr>
          <p:cNvPr id="6" name="Рисунок 5" descr="Fan Overview (March).jpg"/>
          <p:cNvPicPr>
            <a:picLocks noChangeAspect="1"/>
          </p:cNvPicPr>
          <p:nvPr/>
        </p:nvPicPr>
        <p:blipFill>
          <a:blip r:embed="rId3"/>
          <a:stretch>
            <a:fillRect/>
          </a:stretch>
        </p:blipFill>
        <p:spPr>
          <a:xfrm>
            <a:off x="0" y="3733800"/>
            <a:ext cx="9144000" cy="31242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UK 6 month.png"/>
          <p:cNvPicPr>
            <a:picLocks noGrp="1" noChangeAspect="1"/>
          </p:cNvPicPr>
          <p:nvPr>
            <p:ph idx="1"/>
          </p:nvPr>
        </p:nvPicPr>
        <p:blipFill>
          <a:blip r:embed="rId2"/>
          <a:stretch>
            <a:fillRect/>
          </a:stretch>
        </p:blipFill>
        <p:spPr>
          <a:xfrm>
            <a:off x="1" y="2362200"/>
            <a:ext cx="9144000" cy="3505200"/>
          </a:xfrm>
        </p:spPr>
      </p:pic>
      <p:sp>
        <p:nvSpPr>
          <p:cNvPr id="5" name="TextBox 4"/>
          <p:cNvSpPr txBox="1"/>
          <p:nvPr/>
        </p:nvSpPr>
        <p:spPr>
          <a:xfrm>
            <a:off x="533400" y="1524000"/>
            <a:ext cx="8305800" cy="523220"/>
          </a:xfrm>
          <a:prstGeom prst="rect">
            <a:avLst/>
          </a:prstGeom>
          <a:noFill/>
        </p:spPr>
        <p:txBody>
          <a:bodyPr wrap="square" rtlCol="0">
            <a:spAutoFit/>
          </a:bodyPr>
          <a:lstStyle/>
          <a:p>
            <a:pPr algn="ctr"/>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British Embassy in Tashkent Fans Overview</a:t>
            </a:r>
            <a:endParaRPr lang="ru-RU" sz="28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en-US" dirty="0" smtClean="0"/>
              <a:t>Fans overview comparison</a:t>
            </a:r>
            <a:endParaRPr lang="ru-RU" dirty="0"/>
          </a:p>
        </p:txBody>
      </p:sp>
      <p:pic>
        <p:nvPicPr>
          <p:cNvPr id="4" name="Содержимое 3" descr="Fan Overview Compared.jpg"/>
          <p:cNvPicPr>
            <a:picLocks noGrp="1" noChangeAspect="1"/>
          </p:cNvPicPr>
          <p:nvPr>
            <p:ph idx="1"/>
          </p:nvPr>
        </p:nvPicPr>
        <p:blipFill>
          <a:blip r:embed="rId2"/>
          <a:stretch>
            <a:fillRect/>
          </a:stretch>
        </p:blipFill>
        <p:spPr>
          <a:xfrm>
            <a:off x="0" y="914401"/>
            <a:ext cx="9144000" cy="2743200"/>
          </a:xfrm>
        </p:spPr>
      </p:pic>
      <p:pic>
        <p:nvPicPr>
          <p:cNvPr id="5" name="Рисунок 4" descr="Fan growth.jpg"/>
          <p:cNvPicPr>
            <a:picLocks noChangeAspect="1"/>
          </p:cNvPicPr>
          <p:nvPr/>
        </p:nvPicPr>
        <p:blipFill>
          <a:blip r:embed="rId3"/>
          <a:stretch>
            <a:fillRect/>
          </a:stretch>
        </p:blipFill>
        <p:spPr>
          <a:xfrm>
            <a:off x="0" y="5257800"/>
            <a:ext cx="9144000" cy="1600200"/>
          </a:xfrm>
          <a:prstGeom prst="rect">
            <a:avLst/>
          </a:prstGeom>
        </p:spPr>
      </p:pic>
      <p:pic>
        <p:nvPicPr>
          <p:cNvPr id="6" name="Рисунок 5" descr="UK fan growth.png"/>
          <p:cNvPicPr>
            <a:picLocks noChangeAspect="1"/>
          </p:cNvPicPr>
          <p:nvPr/>
        </p:nvPicPr>
        <p:blipFill>
          <a:blip r:embed="rId4"/>
          <a:stretch>
            <a:fillRect/>
          </a:stretch>
        </p:blipFill>
        <p:spPr>
          <a:xfrm>
            <a:off x="0" y="3733800"/>
            <a:ext cx="9144000" cy="160712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677" y="274638"/>
            <a:ext cx="8785723" cy="6420071"/>
          </a:xfrm>
        </p:spPr>
      </p:pic>
    </p:spTree>
    <p:extLst>
      <p:ext uri="{BB962C8B-B14F-4D97-AF65-F5344CB8AC3E}">
        <p14:creationId xmlns:p14="http://schemas.microsoft.com/office/powerpoint/2010/main" val="208600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Gender proportion of followers</a:t>
            </a:r>
            <a:endParaRPr lang="ru-RU" dirty="0"/>
          </a:p>
        </p:txBody>
      </p:sp>
      <p:graphicFrame>
        <p:nvGraphicFramePr>
          <p:cNvPr id="4" name="Содержимое 3"/>
          <p:cNvGraphicFramePr>
            <a:graphicFrameLocks noGrp="1"/>
          </p:cNvGraphicFramePr>
          <p:nvPr>
            <p:ph idx="1"/>
          </p:nvPr>
        </p:nvGraphicFramePr>
        <p:xfrm>
          <a:off x="457200" y="1600201"/>
          <a:ext cx="4114800" cy="38099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4267200" y="1676400"/>
          <a:ext cx="4876800" cy="3606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Twitter</a:t>
            </a:r>
            <a:endParaRPr lang="ru-RU" dirty="0"/>
          </a:p>
        </p:txBody>
      </p:sp>
      <p:pic>
        <p:nvPicPr>
          <p:cNvPr id="4" name="Содержимое 3" descr="UK twitter statistics.png"/>
          <p:cNvPicPr>
            <a:picLocks noGrp="1" noChangeAspect="1"/>
          </p:cNvPicPr>
          <p:nvPr>
            <p:ph idx="1"/>
          </p:nvPr>
        </p:nvPicPr>
        <p:blipFill>
          <a:blip r:embed="rId2"/>
          <a:stretch>
            <a:fillRect/>
          </a:stretch>
        </p:blipFill>
        <p:spPr>
          <a:xfrm>
            <a:off x="0" y="3962401"/>
            <a:ext cx="9144000" cy="2895600"/>
          </a:xfrm>
        </p:spPr>
      </p:pic>
      <p:pic>
        <p:nvPicPr>
          <p:cNvPr id="5" name="Рисунок 4" descr="US twitter.png"/>
          <p:cNvPicPr>
            <a:picLocks noChangeAspect="1"/>
          </p:cNvPicPr>
          <p:nvPr/>
        </p:nvPicPr>
        <p:blipFill>
          <a:blip r:embed="rId3"/>
          <a:stretch>
            <a:fillRect/>
          </a:stretch>
        </p:blipFill>
        <p:spPr>
          <a:xfrm>
            <a:off x="0" y="1143000"/>
            <a:ext cx="9144000" cy="289601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743200"/>
            <a:ext cx="8534400" cy="1143000"/>
          </a:xfrm>
        </p:spPr>
        <p:txBody>
          <a:bodyPr>
            <a:noAutofit/>
          </a:bodyPr>
          <a:lstStyle/>
          <a:p>
            <a:r>
              <a:rPr lang="en-US" sz="8000" dirty="0" smtClean="0"/>
              <a:t>Post Analysis</a:t>
            </a:r>
            <a:endParaRPr lang="ru-RU" sz="8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Frequency of publications</a:t>
            </a:r>
            <a:endParaRPr lang="ru-RU" dirty="0"/>
          </a:p>
        </p:txBody>
      </p:sp>
      <p:sp>
        <p:nvSpPr>
          <p:cNvPr id="3" name="Содержимое 2"/>
          <p:cNvSpPr>
            <a:spLocks noGrp="1"/>
          </p:cNvSpPr>
          <p:nvPr>
            <p:ph idx="1"/>
          </p:nvPr>
        </p:nvSpPr>
        <p:spPr>
          <a:xfrm>
            <a:off x="457200" y="1600201"/>
            <a:ext cx="8229600" cy="914400"/>
          </a:xfrm>
        </p:spPr>
        <p:txBody>
          <a:bodyPr>
            <a:normAutofit/>
          </a:bodyPr>
          <a:lstStyle/>
          <a:p>
            <a:pPr algn="ctr">
              <a:buNone/>
            </a:pPr>
            <a:r>
              <a:rPr lang="en-US" sz="2800" b="1" dirty="0" smtClean="0"/>
              <a:t>The period considered: </a:t>
            </a:r>
            <a:r>
              <a:rPr lang="en-US" sz="2800" b="1" dirty="0" smtClean="0">
                <a:solidFill>
                  <a:srgbClr val="FF0000"/>
                </a:solidFill>
              </a:rPr>
              <a:t>01.01.2015-23.03.2015 </a:t>
            </a:r>
            <a:endParaRPr lang="ru-RU" sz="2800" b="1" dirty="0">
              <a:solidFill>
                <a:srgbClr val="FF0000"/>
              </a:solidFill>
            </a:endParaRPr>
          </a:p>
        </p:txBody>
      </p:sp>
      <p:graphicFrame>
        <p:nvGraphicFramePr>
          <p:cNvPr id="5" name="Таблица 4"/>
          <p:cNvGraphicFramePr>
            <a:graphicFrameLocks noGrp="1"/>
          </p:cNvGraphicFramePr>
          <p:nvPr/>
        </p:nvGraphicFramePr>
        <p:xfrm>
          <a:off x="685800" y="2514600"/>
          <a:ext cx="8153400" cy="4038600"/>
        </p:xfrm>
        <a:graphic>
          <a:graphicData uri="http://schemas.openxmlformats.org/drawingml/2006/table">
            <a:tbl>
              <a:tblPr firstRow="1" bandRow="1">
                <a:tableStyleId>{5C22544A-7EE6-4342-B048-85BDC9FD1C3A}</a:tableStyleId>
              </a:tblPr>
              <a:tblGrid>
                <a:gridCol w="2717800"/>
                <a:gridCol w="2717800"/>
                <a:gridCol w="2717800"/>
              </a:tblGrid>
              <a:tr h="1346200">
                <a:tc>
                  <a:txBody>
                    <a:bodyPr/>
                    <a:lstStyle/>
                    <a:p>
                      <a:endParaRPr lang="ru-RU" sz="2400" dirty="0">
                        <a:latin typeface="Bookman Old Style" pitchFamily="18" charset="0"/>
                      </a:endParaRPr>
                    </a:p>
                  </a:txBody>
                  <a:tcPr/>
                </a:tc>
                <a:tc>
                  <a:txBody>
                    <a:bodyPr/>
                    <a:lstStyle/>
                    <a:p>
                      <a:pPr algn="ctr"/>
                      <a:r>
                        <a:rPr lang="en-US" sz="2400" dirty="0" smtClean="0">
                          <a:latin typeface="Bookman Old Style" pitchFamily="18" charset="0"/>
                        </a:rPr>
                        <a:t>Total amount</a:t>
                      </a:r>
                      <a:r>
                        <a:rPr lang="en-US" sz="2400" baseline="0" dirty="0" smtClean="0">
                          <a:latin typeface="Bookman Old Style" pitchFamily="18" charset="0"/>
                        </a:rPr>
                        <a:t> of posts</a:t>
                      </a:r>
                      <a:endParaRPr lang="ru-RU" sz="2400" dirty="0">
                        <a:latin typeface="Bookman Old Style" pitchFamily="18" charset="0"/>
                      </a:endParaRPr>
                    </a:p>
                  </a:txBody>
                  <a:tcPr/>
                </a:tc>
                <a:tc>
                  <a:txBody>
                    <a:bodyPr/>
                    <a:lstStyle/>
                    <a:p>
                      <a:pPr algn="ctr"/>
                      <a:r>
                        <a:rPr lang="en-US" sz="2400" dirty="0" smtClean="0">
                          <a:latin typeface="Bookman Old Style" pitchFamily="18" charset="0"/>
                        </a:rPr>
                        <a:t>Per</a:t>
                      </a:r>
                      <a:r>
                        <a:rPr lang="en-US" sz="2400" baseline="0" dirty="0" smtClean="0">
                          <a:latin typeface="Bookman Old Style" pitchFamily="18" charset="0"/>
                        </a:rPr>
                        <a:t> day</a:t>
                      </a:r>
                      <a:endParaRPr lang="ru-RU" sz="2400" dirty="0">
                        <a:latin typeface="Bookman Old Style" pitchFamily="18" charset="0"/>
                      </a:endParaRPr>
                    </a:p>
                  </a:txBody>
                  <a:tcPr/>
                </a:tc>
              </a:tr>
              <a:tr h="1346200">
                <a:tc>
                  <a:txBody>
                    <a:bodyPr/>
                    <a:lstStyle/>
                    <a:p>
                      <a:r>
                        <a:rPr lang="en-US" sz="2400" dirty="0" smtClean="0">
                          <a:latin typeface="Bookman Old Style" pitchFamily="18" charset="0"/>
                        </a:rPr>
                        <a:t>US Embassy</a:t>
                      </a:r>
                      <a:endParaRPr lang="ru-RU" sz="2400" dirty="0">
                        <a:latin typeface="Bookman Old Style" pitchFamily="18" charset="0"/>
                      </a:endParaRPr>
                    </a:p>
                  </a:txBody>
                  <a:tcPr/>
                </a:tc>
                <a:tc>
                  <a:txBody>
                    <a:bodyPr/>
                    <a:lstStyle/>
                    <a:p>
                      <a:pPr algn="ctr"/>
                      <a:r>
                        <a:rPr lang="en-US" sz="2400" dirty="0" smtClean="0">
                          <a:latin typeface="Bookman Old Style" pitchFamily="18" charset="0"/>
                        </a:rPr>
                        <a:t>83</a:t>
                      </a:r>
                      <a:endParaRPr lang="ru-RU" sz="2400" dirty="0">
                        <a:latin typeface="Bookman Old Style" pitchFamily="18" charset="0"/>
                      </a:endParaRPr>
                    </a:p>
                  </a:txBody>
                  <a:tcPr/>
                </a:tc>
                <a:tc>
                  <a:txBody>
                    <a:bodyPr/>
                    <a:lstStyle/>
                    <a:p>
                      <a:pPr algn="ctr"/>
                      <a:r>
                        <a:rPr lang="en-US" sz="2400" dirty="0" smtClean="0">
                          <a:latin typeface="Bookman Old Style" pitchFamily="18" charset="0"/>
                        </a:rPr>
                        <a:t>1.01</a:t>
                      </a:r>
                      <a:endParaRPr lang="ru-RU" sz="2400" dirty="0">
                        <a:latin typeface="Bookman Old Style" pitchFamily="18" charset="0"/>
                      </a:endParaRPr>
                    </a:p>
                  </a:txBody>
                  <a:tcPr/>
                </a:tc>
              </a:tr>
              <a:tr h="1346200">
                <a:tc>
                  <a:txBody>
                    <a:bodyPr/>
                    <a:lstStyle/>
                    <a:p>
                      <a:r>
                        <a:rPr lang="en-US" sz="2400" dirty="0" smtClean="0">
                          <a:latin typeface="Bookman Old Style" pitchFamily="18" charset="0"/>
                        </a:rPr>
                        <a:t>British</a:t>
                      </a:r>
                      <a:r>
                        <a:rPr lang="en-US" sz="2400" baseline="0" dirty="0" smtClean="0">
                          <a:latin typeface="Bookman Old Style" pitchFamily="18" charset="0"/>
                        </a:rPr>
                        <a:t> Embassy</a:t>
                      </a:r>
                      <a:endParaRPr lang="ru-RU" sz="2400" dirty="0">
                        <a:latin typeface="Bookman Old Style" pitchFamily="18" charset="0"/>
                      </a:endParaRPr>
                    </a:p>
                  </a:txBody>
                  <a:tcPr/>
                </a:tc>
                <a:tc>
                  <a:txBody>
                    <a:bodyPr/>
                    <a:lstStyle/>
                    <a:p>
                      <a:pPr algn="ctr"/>
                      <a:r>
                        <a:rPr lang="en-US" sz="2400" dirty="0" smtClean="0">
                          <a:latin typeface="Bookman Old Style" pitchFamily="18" charset="0"/>
                        </a:rPr>
                        <a:t>94</a:t>
                      </a:r>
                      <a:endParaRPr lang="ru-RU" sz="2400" dirty="0">
                        <a:latin typeface="Bookman Old Style" pitchFamily="18" charset="0"/>
                      </a:endParaRPr>
                    </a:p>
                  </a:txBody>
                  <a:tcPr/>
                </a:tc>
                <a:tc>
                  <a:txBody>
                    <a:bodyPr/>
                    <a:lstStyle/>
                    <a:p>
                      <a:pPr algn="ctr"/>
                      <a:r>
                        <a:rPr lang="en-US" sz="2400" dirty="0" smtClean="0">
                          <a:latin typeface="Bookman Old Style" pitchFamily="18" charset="0"/>
                        </a:rPr>
                        <a:t> 1.14</a:t>
                      </a:r>
                      <a:endParaRPr lang="ru-RU" sz="2400" dirty="0">
                        <a:latin typeface="Bookman Old Style"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Post content</a:t>
            </a:r>
            <a:endParaRPr lang="ru-RU" dirty="0"/>
          </a:p>
        </p:txBody>
      </p:sp>
      <p:graphicFrame>
        <p:nvGraphicFramePr>
          <p:cNvPr id="4" name="Содержимое 3"/>
          <p:cNvGraphicFramePr>
            <a:graphicFrameLocks noGrp="1"/>
          </p:cNvGraphicFramePr>
          <p:nvPr>
            <p:ph idx="1"/>
          </p:nvPr>
        </p:nvGraphicFramePr>
        <p:xfrm>
          <a:off x="304800" y="1752600"/>
          <a:ext cx="8534400" cy="4267200"/>
        </p:xfrm>
        <a:graphic>
          <a:graphicData uri="http://schemas.openxmlformats.org/drawingml/2006/table">
            <a:tbl>
              <a:tblPr firstRow="1" bandRow="1">
                <a:tableStyleId>{93296810-A885-4BE3-A3E7-6D5BEEA58F35}</a:tableStyleId>
              </a:tblPr>
              <a:tblGrid>
                <a:gridCol w="1706880"/>
                <a:gridCol w="1706880"/>
                <a:gridCol w="1706880"/>
                <a:gridCol w="1706880"/>
                <a:gridCol w="1706880"/>
              </a:tblGrid>
              <a:tr h="1900343">
                <a:tc>
                  <a:txBody>
                    <a:bodyPr/>
                    <a:lstStyle/>
                    <a:p>
                      <a:endParaRPr lang="ru-RU" sz="2400" dirty="0"/>
                    </a:p>
                  </a:txBody>
                  <a:tcPr/>
                </a:tc>
                <a:tc>
                  <a:txBody>
                    <a:bodyPr/>
                    <a:lstStyle/>
                    <a:p>
                      <a:r>
                        <a:rPr lang="en-US" sz="2400" dirty="0" smtClean="0"/>
                        <a:t>Formal</a:t>
                      </a:r>
                      <a:endParaRPr lang="ru-RU" sz="2400" dirty="0"/>
                    </a:p>
                  </a:txBody>
                  <a:tcPr/>
                </a:tc>
                <a:tc>
                  <a:txBody>
                    <a:bodyPr/>
                    <a:lstStyle/>
                    <a:p>
                      <a:r>
                        <a:rPr lang="en-US" sz="2400" dirty="0" smtClean="0"/>
                        <a:t>Informal</a:t>
                      </a:r>
                      <a:endParaRPr lang="ru-RU" sz="2400" dirty="0"/>
                    </a:p>
                  </a:txBody>
                  <a:tcPr/>
                </a:tc>
                <a:tc>
                  <a:txBody>
                    <a:bodyPr/>
                    <a:lstStyle/>
                    <a:p>
                      <a:r>
                        <a:rPr lang="en-US" sz="2400" dirty="0" smtClean="0"/>
                        <a:t>About their</a:t>
                      </a:r>
                      <a:r>
                        <a:rPr lang="en-US" sz="2400" baseline="0" dirty="0" smtClean="0"/>
                        <a:t> own country</a:t>
                      </a:r>
                      <a:endParaRPr lang="ru-RU" sz="2400" dirty="0"/>
                    </a:p>
                  </a:txBody>
                  <a:tcPr/>
                </a:tc>
                <a:tc>
                  <a:txBody>
                    <a:bodyPr/>
                    <a:lstStyle/>
                    <a:p>
                      <a:r>
                        <a:rPr lang="en-US" sz="2400" dirty="0" smtClean="0"/>
                        <a:t>About</a:t>
                      </a:r>
                      <a:r>
                        <a:rPr lang="en-US" sz="2400" baseline="0" dirty="0" smtClean="0"/>
                        <a:t> host country</a:t>
                      </a:r>
                      <a:endParaRPr lang="ru-RU" sz="2400" dirty="0"/>
                    </a:p>
                  </a:txBody>
                  <a:tcPr/>
                </a:tc>
              </a:tr>
              <a:tr h="1100995">
                <a:tc>
                  <a:txBody>
                    <a:bodyPr/>
                    <a:lstStyle/>
                    <a:p>
                      <a:r>
                        <a:rPr lang="en-US" sz="2400" dirty="0" smtClean="0"/>
                        <a:t>US</a:t>
                      </a:r>
                      <a:r>
                        <a:rPr lang="en-US" sz="2400" baseline="0" dirty="0" smtClean="0"/>
                        <a:t> Embassy</a:t>
                      </a:r>
                      <a:endParaRPr lang="ru-RU" sz="2400" dirty="0"/>
                    </a:p>
                  </a:txBody>
                  <a:tcPr/>
                </a:tc>
                <a:tc>
                  <a:txBody>
                    <a:bodyPr/>
                    <a:lstStyle/>
                    <a:p>
                      <a:r>
                        <a:rPr lang="en-US" sz="2400" dirty="0" smtClean="0"/>
                        <a:t>41</a:t>
                      </a:r>
                      <a:endParaRPr lang="ru-RU" sz="2400" dirty="0"/>
                    </a:p>
                  </a:txBody>
                  <a:tcPr/>
                </a:tc>
                <a:tc>
                  <a:txBody>
                    <a:bodyPr/>
                    <a:lstStyle/>
                    <a:p>
                      <a:r>
                        <a:rPr lang="en-US" sz="2400" dirty="0" smtClean="0"/>
                        <a:t>42</a:t>
                      </a:r>
                      <a:endParaRPr lang="ru-RU" sz="2400" dirty="0"/>
                    </a:p>
                  </a:txBody>
                  <a:tcPr/>
                </a:tc>
                <a:tc>
                  <a:txBody>
                    <a:bodyPr/>
                    <a:lstStyle/>
                    <a:p>
                      <a:r>
                        <a:rPr lang="en-US" sz="2400" dirty="0" smtClean="0"/>
                        <a:t>44</a:t>
                      </a:r>
                      <a:endParaRPr lang="ru-RU" sz="2400" dirty="0"/>
                    </a:p>
                  </a:txBody>
                  <a:tcPr/>
                </a:tc>
                <a:tc>
                  <a:txBody>
                    <a:bodyPr/>
                    <a:lstStyle/>
                    <a:p>
                      <a:r>
                        <a:rPr lang="en-US" sz="2400" dirty="0" smtClean="0"/>
                        <a:t>21</a:t>
                      </a:r>
                      <a:endParaRPr lang="ru-RU" sz="2400" dirty="0"/>
                    </a:p>
                  </a:txBody>
                  <a:tcPr/>
                </a:tc>
              </a:tr>
              <a:tr h="1265862">
                <a:tc>
                  <a:txBody>
                    <a:bodyPr/>
                    <a:lstStyle/>
                    <a:p>
                      <a:r>
                        <a:rPr lang="en-US" sz="2400" dirty="0" smtClean="0"/>
                        <a:t>British Embassy</a:t>
                      </a:r>
                      <a:endParaRPr lang="ru-RU" sz="2400" dirty="0"/>
                    </a:p>
                  </a:txBody>
                  <a:tcPr/>
                </a:tc>
                <a:tc>
                  <a:txBody>
                    <a:bodyPr/>
                    <a:lstStyle/>
                    <a:p>
                      <a:r>
                        <a:rPr lang="en-US" sz="2400" dirty="0" smtClean="0"/>
                        <a:t>46</a:t>
                      </a:r>
                      <a:endParaRPr lang="ru-RU" sz="2400" dirty="0"/>
                    </a:p>
                  </a:txBody>
                  <a:tcPr/>
                </a:tc>
                <a:tc>
                  <a:txBody>
                    <a:bodyPr/>
                    <a:lstStyle/>
                    <a:p>
                      <a:r>
                        <a:rPr lang="en-US" sz="2400" dirty="0" smtClean="0"/>
                        <a:t>35</a:t>
                      </a:r>
                      <a:endParaRPr lang="ru-RU" sz="2400" dirty="0"/>
                    </a:p>
                  </a:txBody>
                  <a:tcPr/>
                </a:tc>
                <a:tc>
                  <a:txBody>
                    <a:bodyPr/>
                    <a:lstStyle/>
                    <a:p>
                      <a:r>
                        <a:rPr lang="en-US" sz="2400" dirty="0" smtClean="0"/>
                        <a:t>64</a:t>
                      </a:r>
                      <a:endParaRPr lang="ru-RU" sz="2400" dirty="0"/>
                    </a:p>
                  </a:txBody>
                  <a:tcPr/>
                </a:tc>
                <a:tc>
                  <a:txBody>
                    <a:bodyPr/>
                    <a:lstStyle/>
                    <a:p>
                      <a:r>
                        <a:rPr lang="en-US" sz="2400" dirty="0" smtClean="0"/>
                        <a:t>16</a:t>
                      </a:r>
                      <a:endParaRPr lang="ru-RU" sz="240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152400"/>
            <a:ext cx="8229600" cy="563562"/>
          </a:xfrm>
        </p:spPr>
        <p:txBody>
          <a:bodyPr>
            <a:normAutofit fontScale="90000"/>
          </a:bodyPr>
          <a:lstStyle/>
          <a:p>
            <a:r>
              <a:rPr lang="en-US" dirty="0" smtClean="0"/>
              <a:t>US Embassy</a:t>
            </a:r>
            <a:endParaRPr lang="ru-RU" dirty="0"/>
          </a:p>
        </p:txBody>
      </p:sp>
      <p:pic>
        <p:nvPicPr>
          <p:cNvPr id="6" name="Содержимое 5" descr="Most discussed.jpg"/>
          <p:cNvPicPr>
            <a:picLocks noGrp="1" noChangeAspect="1"/>
          </p:cNvPicPr>
          <p:nvPr>
            <p:ph idx="1"/>
          </p:nvPr>
        </p:nvPicPr>
        <p:blipFill>
          <a:blip r:embed="rId2"/>
          <a:stretch>
            <a:fillRect/>
          </a:stretch>
        </p:blipFill>
        <p:spPr>
          <a:xfrm>
            <a:off x="304800" y="1066800"/>
            <a:ext cx="4257675" cy="2819400"/>
          </a:xfrm>
        </p:spPr>
      </p:pic>
      <p:pic>
        <p:nvPicPr>
          <p:cNvPr id="7" name="Рисунок 6" descr="pic4.jpg"/>
          <p:cNvPicPr>
            <a:picLocks noChangeAspect="1"/>
          </p:cNvPicPr>
          <p:nvPr/>
        </p:nvPicPr>
        <p:blipFill>
          <a:blip r:embed="rId3"/>
          <a:stretch>
            <a:fillRect/>
          </a:stretch>
        </p:blipFill>
        <p:spPr>
          <a:xfrm>
            <a:off x="4648200" y="1066800"/>
            <a:ext cx="4257675" cy="2819400"/>
          </a:xfrm>
          <a:prstGeom prst="rect">
            <a:avLst/>
          </a:prstGeom>
        </p:spPr>
      </p:pic>
      <p:pic>
        <p:nvPicPr>
          <p:cNvPr id="8" name="Рисунок 7" descr="Uzb Football Team.jpg"/>
          <p:cNvPicPr>
            <a:picLocks noChangeAspect="1"/>
          </p:cNvPicPr>
          <p:nvPr/>
        </p:nvPicPr>
        <p:blipFill>
          <a:blip r:embed="rId4"/>
          <a:stretch>
            <a:fillRect/>
          </a:stretch>
        </p:blipFill>
        <p:spPr>
          <a:xfrm>
            <a:off x="4572000" y="4038600"/>
            <a:ext cx="4343400" cy="2819400"/>
          </a:xfrm>
          <a:prstGeom prst="rect">
            <a:avLst/>
          </a:prstGeom>
        </p:spPr>
      </p:pic>
      <p:pic>
        <p:nvPicPr>
          <p:cNvPr id="10" name="Рисунок 9" descr="American life.jpg"/>
          <p:cNvPicPr>
            <a:picLocks noChangeAspect="1"/>
          </p:cNvPicPr>
          <p:nvPr/>
        </p:nvPicPr>
        <p:blipFill>
          <a:blip r:embed="rId5"/>
          <a:stretch>
            <a:fillRect/>
          </a:stretch>
        </p:blipFill>
        <p:spPr>
          <a:xfrm>
            <a:off x="304800" y="4191000"/>
            <a:ext cx="4257675" cy="2667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0"/>
            <a:ext cx="8229600" cy="1020762"/>
          </a:xfrm>
        </p:spPr>
        <p:txBody>
          <a:bodyPr/>
          <a:lstStyle/>
          <a:p>
            <a:r>
              <a:rPr lang="en-US" dirty="0" smtClean="0"/>
              <a:t>British Embassy</a:t>
            </a:r>
            <a:endParaRPr lang="ru-RU" dirty="0"/>
          </a:p>
        </p:txBody>
      </p:sp>
      <p:pic>
        <p:nvPicPr>
          <p:cNvPr id="4" name="Содержимое 3" descr="4.jpg"/>
          <p:cNvPicPr>
            <a:picLocks noGrp="1" noChangeAspect="1"/>
          </p:cNvPicPr>
          <p:nvPr>
            <p:ph idx="1"/>
          </p:nvPr>
        </p:nvPicPr>
        <p:blipFill>
          <a:blip r:embed="rId2"/>
          <a:stretch>
            <a:fillRect/>
          </a:stretch>
        </p:blipFill>
        <p:spPr>
          <a:xfrm>
            <a:off x="0" y="3733800"/>
            <a:ext cx="4648200" cy="3124200"/>
          </a:xfrm>
        </p:spPr>
      </p:pic>
      <p:pic>
        <p:nvPicPr>
          <p:cNvPr id="5" name="Рисунок 4" descr="489.png"/>
          <p:cNvPicPr>
            <a:picLocks noChangeAspect="1"/>
          </p:cNvPicPr>
          <p:nvPr/>
        </p:nvPicPr>
        <p:blipFill>
          <a:blip r:embed="rId3"/>
          <a:stretch>
            <a:fillRect/>
          </a:stretch>
        </p:blipFill>
        <p:spPr>
          <a:xfrm>
            <a:off x="4495800" y="3886200"/>
            <a:ext cx="4648200" cy="2971800"/>
          </a:xfrm>
          <a:prstGeom prst="rect">
            <a:avLst/>
          </a:prstGeom>
        </p:spPr>
      </p:pic>
      <p:pic>
        <p:nvPicPr>
          <p:cNvPr id="6" name="Рисунок 5" descr="asasd.jpg"/>
          <p:cNvPicPr>
            <a:picLocks noChangeAspect="1"/>
          </p:cNvPicPr>
          <p:nvPr/>
        </p:nvPicPr>
        <p:blipFill>
          <a:blip r:embed="rId4"/>
          <a:stretch>
            <a:fillRect/>
          </a:stretch>
        </p:blipFill>
        <p:spPr>
          <a:xfrm>
            <a:off x="4572001" y="914401"/>
            <a:ext cx="4572000" cy="2819400"/>
          </a:xfrm>
          <a:prstGeom prst="rect">
            <a:avLst/>
          </a:prstGeom>
        </p:spPr>
      </p:pic>
      <p:pic>
        <p:nvPicPr>
          <p:cNvPr id="7" name="Рисунок 6" descr="dsadsfads.jpg"/>
          <p:cNvPicPr>
            <a:picLocks noChangeAspect="1"/>
          </p:cNvPicPr>
          <p:nvPr/>
        </p:nvPicPr>
        <p:blipFill>
          <a:blip r:embed="rId5"/>
          <a:stretch>
            <a:fillRect/>
          </a:stretch>
        </p:blipFill>
        <p:spPr>
          <a:xfrm>
            <a:off x="0" y="914401"/>
            <a:ext cx="4572000" cy="2819399"/>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219200" y="381000"/>
            <a:ext cx="7086600" cy="523220"/>
          </a:xfrm>
          <a:prstGeom prst="rect">
            <a:avLst/>
          </a:prstGeom>
          <a:noFill/>
        </p:spPr>
        <p:txBody>
          <a:bodyPr wrap="square" rtlCol="0">
            <a:spAutoFit/>
          </a:bodyPr>
          <a:lstStyle/>
          <a:p>
            <a:pPr algn="ctr"/>
            <a:r>
              <a:rPr lang="en-US" sz="2800" b="1" dirty="0" smtClean="0"/>
              <a:t>US Embassy FB Page</a:t>
            </a:r>
            <a:endParaRPr lang="ru-RU"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t>British Embassy FB Page</a:t>
            </a:r>
            <a:r>
              <a:rPr lang="ru-RU" b="1" dirty="0" smtClean="0"/>
              <a:t/>
            </a:r>
            <a:br>
              <a:rPr lang="ru-RU" b="1" dirty="0" smtClean="0"/>
            </a:br>
            <a:endParaRPr lang="ru-RU" dirty="0"/>
          </a:p>
        </p:txBody>
      </p:sp>
      <p:graphicFrame>
        <p:nvGraphicFramePr>
          <p:cNvPr id="4" name="Содержимое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304800" y="1524000"/>
          <a:ext cx="8610600" cy="4191000"/>
        </p:xfrm>
        <a:graphic>
          <a:graphicData uri="http://schemas.openxmlformats.org/drawingml/2006/table">
            <a:tbl>
              <a:tblPr firstRow="1" bandRow="1">
                <a:tableStyleId>{5C22544A-7EE6-4342-B048-85BDC9FD1C3A}</a:tableStyleId>
              </a:tblPr>
              <a:tblGrid>
                <a:gridCol w="2870200"/>
                <a:gridCol w="2870200"/>
                <a:gridCol w="2870200"/>
              </a:tblGrid>
              <a:tr h="1397000">
                <a:tc>
                  <a:txBody>
                    <a:bodyPr/>
                    <a:lstStyle/>
                    <a:p>
                      <a:endParaRPr lang="ru-RU" dirty="0"/>
                    </a:p>
                  </a:txBody>
                  <a:tcPr/>
                </a:tc>
                <a:tc>
                  <a:txBody>
                    <a:bodyPr/>
                    <a:lstStyle/>
                    <a:p>
                      <a:pPr algn="ctr"/>
                      <a:r>
                        <a:rPr lang="en-US" dirty="0" smtClean="0"/>
                        <a:t>Repost of official information</a:t>
                      </a:r>
                      <a:endParaRPr lang="ru-RU" dirty="0"/>
                    </a:p>
                  </a:txBody>
                  <a:tcPr/>
                </a:tc>
                <a:tc>
                  <a:txBody>
                    <a:bodyPr/>
                    <a:lstStyle/>
                    <a:p>
                      <a:pPr algn="ctr"/>
                      <a:r>
                        <a:rPr lang="en-US" dirty="0" smtClean="0"/>
                        <a:t>Ads,</a:t>
                      </a:r>
                      <a:r>
                        <a:rPr lang="en-US" baseline="0" dirty="0" smtClean="0"/>
                        <a:t> announcements, third party information</a:t>
                      </a:r>
                      <a:endParaRPr lang="ru-RU" dirty="0"/>
                    </a:p>
                  </a:txBody>
                  <a:tcPr/>
                </a:tc>
              </a:tr>
              <a:tr h="1397000">
                <a:tc>
                  <a:txBody>
                    <a:bodyPr/>
                    <a:lstStyle/>
                    <a:p>
                      <a:pPr algn="ctr"/>
                      <a:r>
                        <a:rPr lang="en-US" dirty="0" smtClean="0"/>
                        <a:t>US Embassy</a:t>
                      </a:r>
                      <a:endParaRPr lang="ru-RU" dirty="0"/>
                    </a:p>
                  </a:txBody>
                  <a:tcPr/>
                </a:tc>
                <a:tc>
                  <a:txBody>
                    <a:bodyPr/>
                    <a:lstStyle/>
                    <a:p>
                      <a:pPr algn="ctr"/>
                      <a:r>
                        <a:rPr lang="en-US" dirty="0" smtClean="0"/>
                        <a:t>13</a:t>
                      </a:r>
                      <a:endParaRPr lang="ru-RU" dirty="0"/>
                    </a:p>
                  </a:txBody>
                  <a:tcPr/>
                </a:tc>
                <a:tc>
                  <a:txBody>
                    <a:bodyPr/>
                    <a:lstStyle/>
                    <a:p>
                      <a:pPr algn="ctr"/>
                      <a:r>
                        <a:rPr lang="en-US" dirty="0" smtClean="0"/>
                        <a:t>17</a:t>
                      </a:r>
                      <a:endParaRPr lang="ru-RU" dirty="0"/>
                    </a:p>
                  </a:txBody>
                  <a:tcPr/>
                </a:tc>
              </a:tr>
              <a:tr h="1397000">
                <a:tc>
                  <a:txBody>
                    <a:bodyPr/>
                    <a:lstStyle/>
                    <a:p>
                      <a:pPr algn="ctr"/>
                      <a:r>
                        <a:rPr lang="en-US" dirty="0" smtClean="0"/>
                        <a:t>British</a:t>
                      </a:r>
                      <a:r>
                        <a:rPr lang="en-US" baseline="0" dirty="0" smtClean="0"/>
                        <a:t> Embassy</a:t>
                      </a:r>
                      <a:endParaRPr lang="ru-RU" dirty="0"/>
                    </a:p>
                  </a:txBody>
                  <a:tcPr/>
                </a:tc>
                <a:tc>
                  <a:txBody>
                    <a:bodyPr/>
                    <a:lstStyle/>
                    <a:p>
                      <a:pPr algn="ctr"/>
                      <a:r>
                        <a:rPr lang="en-US" dirty="0" smtClean="0"/>
                        <a:t>16</a:t>
                      </a:r>
                      <a:endParaRPr lang="ru-RU" dirty="0"/>
                    </a:p>
                  </a:txBody>
                  <a:tcPr/>
                </a:tc>
                <a:tc>
                  <a:txBody>
                    <a:bodyPr/>
                    <a:lstStyle/>
                    <a:p>
                      <a:pPr algn="ctr"/>
                      <a:r>
                        <a:rPr lang="en-US" dirty="0" smtClean="0"/>
                        <a:t>22</a:t>
                      </a:r>
                      <a:endParaRPr lang="ru-RU"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579438"/>
          </a:xfrm>
        </p:spPr>
        <p:txBody>
          <a:bodyPr>
            <a:normAutofit fontScale="90000"/>
          </a:bodyPr>
          <a:lstStyle/>
          <a:p>
            <a:r>
              <a:rPr lang="en-US" dirty="0" smtClean="0"/>
              <a:t>In cases of US Embassy Page</a:t>
            </a:r>
            <a:endParaRPr lang="ru-RU" dirty="0"/>
          </a:p>
        </p:txBody>
      </p:sp>
      <p:pic>
        <p:nvPicPr>
          <p:cNvPr id="4" name="Содержимое 3" descr="Obama.jpg"/>
          <p:cNvPicPr>
            <a:picLocks noGrp="1" noChangeAspect="1"/>
          </p:cNvPicPr>
          <p:nvPr>
            <p:ph idx="1"/>
          </p:nvPr>
        </p:nvPicPr>
        <p:blipFill>
          <a:blip r:embed="rId2"/>
          <a:stretch>
            <a:fillRect/>
          </a:stretch>
        </p:blipFill>
        <p:spPr>
          <a:xfrm>
            <a:off x="457200" y="1447800"/>
            <a:ext cx="4248150" cy="4514850"/>
          </a:xfrm>
        </p:spPr>
      </p:pic>
      <p:pic>
        <p:nvPicPr>
          <p:cNvPr id="5" name="Рисунок 4" descr="Announce.jpg"/>
          <p:cNvPicPr>
            <a:picLocks noChangeAspect="1"/>
          </p:cNvPicPr>
          <p:nvPr/>
        </p:nvPicPr>
        <p:blipFill>
          <a:blip r:embed="rId3"/>
          <a:stretch>
            <a:fillRect/>
          </a:stretch>
        </p:blipFill>
        <p:spPr>
          <a:xfrm>
            <a:off x="4648200" y="1371600"/>
            <a:ext cx="4219575" cy="47244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 cases of British Embassy Page</a:t>
            </a:r>
            <a:endParaRPr lang="ru-RU" dirty="0"/>
          </a:p>
        </p:txBody>
      </p:sp>
      <p:pic>
        <p:nvPicPr>
          <p:cNvPr id="4" name="Содержимое 3" descr="2.jpg"/>
          <p:cNvPicPr>
            <a:picLocks noGrp="1" noChangeAspect="1"/>
          </p:cNvPicPr>
          <p:nvPr>
            <p:ph idx="1"/>
          </p:nvPr>
        </p:nvPicPr>
        <p:blipFill>
          <a:blip r:embed="rId2"/>
          <a:stretch>
            <a:fillRect/>
          </a:stretch>
        </p:blipFill>
        <p:spPr>
          <a:xfrm>
            <a:off x="4495801" y="1371600"/>
            <a:ext cx="4648200" cy="4457700"/>
          </a:xfrm>
        </p:spPr>
      </p:pic>
      <p:pic>
        <p:nvPicPr>
          <p:cNvPr id="5" name="Рисунок 4" descr="7.jpg"/>
          <p:cNvPicPr>
            <a:picLocks noChangeAspect="1"/>
          </p:cNvPicPr>
          <p:nvPr/>
        </p:nvPicPr>
        <p:blipFill>
          <a:blip r:embed="rId3"/>
          <a:stretch>
            <a:fillRect/>
          </a:stretch>
        </p:blipFill>
        <p:spPr>
          <a:xfrm>
            <a:off x="1" y="1295400"/>
            <a:ext cx="4495800" cy="450532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en-US" b="1" dirty="0" smtClean="0"/>
              <a:t>Use of Local </a:t>
            </a:r>
            <a:r>
              <a:rPr lang="en-US" b="1" dirty="0"/>
              <a:t>L</a:t>
            </a:r>
            <a:r>
              <a:rPr lang="en-US" b="1" dirty="0" smtClean="0"/>
              <a:t>anguages in the Posts</a:t>
            </a:r>
            <a:endParaRPr lang="ru-RU" b="1" dirty="0"/>
          </a:p>
        </p:txBody>
      </p:sp>
      <p:graphicFrame>
        <p:nvGraphicFramePr>
          <p:cNvPr id="6" name="Содержимое 5"/>
          <p:cNvGraphicFramePr>
            <a:graphicFrameLocks noGrp="1"/>
          </p:cNvGraphicFramePr>
          <p:nvPr>
            <p:ph idx="1"/>
          </p:nvPr>
        </p:nvGraphicFramePr>
        <p:xfrm>
          <a:off x="381000" y="1828800"/>
          <a:ext cx="8229600" cy="1112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ru-RU" dirty="0"/>
                    </a:p>
                  </a:txBody>
                  <a:tcPr/>
                </a:tc>
                <a:tc>
                  <a:txBody>
                    <a:bodyPr/>
                    <a:lstStyle/>
                    <a:p>
                      <a:pPr algn="ctr"/>
                      <a:r>
                        <a:rPr lang="en-US" dirty="0" smtClean="0"/>
                        <a:t>Uzbek </a:t>
                      </a:r>
                      <a:endParaRPr lang="ru-RU" dirty="0"/>
                    </a:p>
                  </a:txBody>
                  <a:tcPr/>
                </a:tc>
                <a:tc>
                  <a:txBody>
                    <a:bodyPr/>
                    <a:lstStyle/>
                    <a:p>
                      <a:pPr algn="ctr"/>
                      <a:r>
                        <a:rPr lang="en-US" dirty="0" smtClean="0"/>
                        <a:t>Russian</a:t>
                      </a:r>
                      <a:endParaRPr lang="ru-RU" dirty="0"/>
                    </a:p>
                  </a:txBody>
                  <a:tcPr/>
                </a:tc>
              </a:tr>
              <a:tr h="370840">
                <a:tc>
                  <a:txBody>
                    <a:bodyPr/>
                    <a:lstStyle/>
                    <a:p>
                      <a:r>
                        <a:rPr lang="en-US" dirty="0" smtClean="0"/>
                        <a:t>US Embassy</a:t>
                      </a:r>
                      <a:r>
                        <a:rPr lang="en-US" baseline="0" dirty="0" smtClean="0"/>
                        <a:t> Page</a:t>
                      </a:r>
                      <a:endParaRPr lang="ru-RU" dirty="0"/>
                    </a:p>
                  </a:txBody>
                  <a:tcPr/>
                </a:tc>
                <a:tc>
                  <a:txBody>
                    <a:bodyPr/>
                    <a:lstStyle/>
                    <a:p>
                      <a:pPr algn="ctr"/>
                      <a:r>
                        <a:rPr lang="en-US" dirty="0" smtClean="0"/>
                        <a:t>4</a:t>
                      </a:r>
                      <a:endParaRPr lang="ru-RU" dirty="0"/>
                    </a:p>
                  </a:txBody>
                  <a:tcPr/>
                </a:tc>
                <a:tc>
                  <a:txBody>
                    <a:bodyPr/>
                    <a:lstStyle/>
                    <a:p>
                      <a:pPr algn="ctr"/>
                      <a:r>
                        <a:rPr lang="en-US" dirty="0" smtClean="0"/>
                        <a:t>3</a:t>
                      </a:r>
                      <a:endParaRPr lang="ru-RU" dirty="0"/>
                    </a:p>
                  </a:txBody>
                  <a:tcPr/>
                </a:tc>
              </a:tr>
              <a:tr h="370840">
                <a:tc>
                  <a:txBody>
                    <a:bodyPr/>
                    <a:lstStyle/>
                    <a:p>
                      <a:r>
                        <a:rPr lang="en-US" dirty="0" smtClean="0"/>
                        <a:t>British Embassy Page</a:t>
                      </a:r>
                      <a:endParaRPr lang="ru-RU" dirty="0"/>
                    </a:p>
                  </a:txBody>
                  <a:tcPr/>
                </a:tc>
                <a:tc>
                  <a:txBody>
                    <a:bodyPr/>
                    <a:lstStyle/>
                    <a:p>
                      <a:pPr algn="ctr"/>
                      <a:r>
                        <a:rPr lang="en-US" dirty="0" smtClean="0"/>
                        <a:t>1</a:t>
                      </a:r>
                      <a:endParaRPr lang="ru-RU" dirty="0"/>
                    </a:p>
                  </a:txBody>
                  <a:tcPr/>
                </a:tc>
                <a:tc>
                  <a:txBody>
                    <a:bodyPr/>
                    <a:lstStyle/>
                    <a:p>
                      <a:pPr algn="ctr"/>
                      <a:r>
                        <a:rPr lang="en-US" dirty="0" smtClean="0"/>
                        <a:t>27</a:t>
                      </a:r>
                      <a:endParaRPr lang="ru-RU" dirty="0"/>
                    </a:p>
                  </a:txBody>
                  <a:tcPr/>
                </a:tc>
              </a:tr>
            </a:tbl>
          </a:graphicData>
        </a:graphic>
      </p:graphicFrame>
      <p:sp>
        <p:nvSpPr>
          <p:cNvPr id="7" name="TextBox 6"/>
          <p:cNvSpPr txBox="1"/>
          <p:nvPr/>
        </p:nvSpPr>
        <p:spPr>
          <a:xfrm>
            <a:off x="609600" y="3581400"/>
            <a:ext cx="8001000" cy="646331"/>
          </a:xfrm>
          <a:prstGeom prst="rect">
            <a:avLst/>
          </a:prstGeom>
          <a:noFill/>
        </p:spPr>
        <p:txBody>
          <a:bodyPr wrap="square" rtlCol="0">
            <a:spAutoFit/>
          </a:bodyPr>
          <a:lstStyle/>
          <a:p>
            <a:pPr algn="ctr"/>
            <a:r>
              <a:rPr lang="en-US" sz="3600" b="1" dirty="0" smtClean="0"/>
              <a:t>Coverage of Ambassadorial Activity</a:t>
            </a:r>
            <a:endParaRPr lang="ru-RU" sz="3600" b="1" dirty="0"/>
          </a:p>
        </p:txBody>
      </p:sp>
      <p:graphicFrame>
        <p:nvGraphicFramePr>
          <p:cNvPr id="8" name="Таблица 7"/>
          <p:cNvGraphicFramePr>
            <a:graphicFrameLocks noGrp="1"/>
          </p:cNvGraphicFramePr>
          <p:nvPr/>
        </p:nvGraphicFramePr>
        <p:xfrm>
          <a:off x="1524000" y="4876800"/>
          <a:ext cx="6096000" cy="101092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US Embassy</a:t>
                      </a:r>
                      <a:r>
                        <a:rPr lang="en-US" baseline="0" dirty="0" smtClean="0"/>
                        <a:t> Page</a:t>
                      </a:r>
                      <a:endParaRPr lang="ru-RU" dirty="0" smtClean="0"/>
                    </a:p>
                    <a:p>
                      <a:pPr algn="ctr"/>
                      <a:endParaRPr lang="ru-RU"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British Embassy Page</a:t>
                      </a:r>
                      <a:endParaRPr lang="ru-RU" dirty="0" smtClean="0"/>
                    </a:p>
                    <a:p>
                      <a:pPr algn="ctr"/>
                      <a:endParaRPr lang="ru-RU" dirty="0"/>
                    </a:p>
                  </a:txBody>
                  <a:tcPr/>
                </a:tc>
              </a:tr>
              <a:tr h="370840">
                <a:tc>
                  <a:txBody>
                    <a:bodyPr/>
                    <a:lstStyle/>
                    <a:p>
                      <a:pPr algn="ctr"/>
                      <a:r>
                        <a:rPr lang="en-US" dirty="0" smtClean="0"/>
                        <a:t>15</a:t>
                      </a:r>
                      <a:endParaRPr lang="ru-RU" dirty="0"/>
                    </a:p>
                  </a:txBody>
                  <a:tcPr/>
                </a:tc>
                <a:tc>
                  <a:txBody>
                    <a:bodyPr/>
                    <a:lstStyle/>
                    <a:p>
                      <a:pPr algn="ctr"/>
                      <a:r>
                        <a:rPr lang="en-US" dirty="0" smtClean="0"/>
                        <a:t>12</a:t>
                      </a:r>
                      <a:endParaRPr lang="ru-RU"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44562"/>
          </a:xfrm>
        </p:spPr>
        <p:txBody>
          <a:bodyPr/>
          <a:lstStyle/>
          <a:p>
            <a:r>
              <a:rPr lang="en-US" dirty="0" smtClean="0"/>
              <a:t>Public Engagement</a:t>
            </a:r>
            <a:endParaRPr lang="ru-RU" dirty="0"/>
          </a:p>
        </p:txBody>
      </p:sp>
      <p:graphicFrame>
        <p:nvGraphicFramePr>
          <p:cNvPr id="4" name="Содержимое 3"/>
          <p:cNvGraphicFramePr>
            <a:graphicFrameLocks noGrp="1"/>
          </p:cNvGraphicFramePr>
          <p:nvPr>
            <p:ph idx="1"/>
          </p:nvPr>
        </p:nvGraphicFramePr>
        <p:xfrm>
          <a:off x="457200" y="1600200"/>
          <a:ext cx="8229600" cy="2667000"/>
        </p:xfrm>
        <a:graphic>
          <a:graphicData uri="http://schemas.openxmlformats.org/drawingml/2006/table">
            <a:tbl>
              <a:tblPr firstRow="1" bandRow="1">
                <a:tableStyleId>{5C22544A-7EE6-4342-B048-85BDC9FD1C3A}</a:tableStyleId>
              </a:tblPr>
              <a:tblGrid>
                <a:gridCol w="2743200"/>
                <a:gridCol w="2743200"/>
                <a:gridCol w="2743200"/>
              </a:tblGrid>
              <a:tr h="666750">
                <a:tc>
                  <a:txBody>
                    <a:bodyPr/>
                    <a:lstStyle/>
                    <a:p>
                      <a:pPr algn="ctr"/>
                      <a:endParaRPr lang="ru-RU" dirty="0"/>
                    </a:p>
                  </a:txBody>
                  <a:tcPr/>
                </a:tc>
                <a:tc>
                  <a:txBody>
                    <a:bodyPr/>
                    <a:lstStyle/>
                    <a:p>
                      <a:pPr algn="ctr"/>
                      <a:r>
                        <a:rPr lang="en-US" dirty="0" smtClean="0"/>
                        <a:t>US Embassy Page</a:t>
                      </a:r>
                      <a:endParaRPr lang="ru-RU" dirty="0"/>
                    </a:p>
                  </a:txBody>
                  <a:tcPr/>
                </a:tc>
                <a:tc>
                  <a:txBody>
                    <a:bodyPr/>
                    <a:lstStyle/>
                    <a:p>
                      <a:pPr algn="ctr"/>
                      <a:r>
                        <a:rPr lang="en-US" dirty="0" smtClean="0"/>
                        <a:t>British Embassy Page</a:t>
                      </a:r>
                      <a:endParaRPr lang="ru-RU" dirty="0"/>
                    </a:p>
                  </a:txBody>
                  <a:tcPr/>
                </a:tc>
              </a:tr>
              <a:tr h="666750">
                <a:tc>
                  <a:txBody>
                    <a:bodyPr/>
                    <a:lstStyle/>
                    <a:p>
                      <a:pPr algn="ctr"/>
                      <a:r>
                        <a:rPr lang="en-US" dirty="0" smtClean="0"/>
                        <a:t>Quizzes</a:t>
                      </a:r>
                      <a:endParaRPr lang="ru-RU" dirty="0"/>
                    </a:p>
                  </a:txBody>
                  <a:tcPr/>
                </a:tc>
                <a:tc>
                  <a:txBody>
                    <a:bodyPr/>
                    <a:lstStyle/>
                    <a:p>
                      <a:pPr algn="ctr"/>
                      <a:r>
                        <a:rPr lang="en-US" dirty="0" smtClean="0"/>
                        <a:t>0</a:t>
                      </a:r>
                      <a:endParaRPr lang="ru-RU" dirty="0"/>
                    </a:p>
                  </a:txBody>
                  <a:tcPr/>
                </a:tc>
                <a:tc>
                  <a:txBody>
                    <a:bodyPr/>
                    <a:lstStyle/>
                    <a:p>
                      <a:pPr algn="ctr"/>
                      <a:r>
                        <a:rPr lang="en-US" dirty="0" smtClean="0"/>
                        <a:t>2</a:t>
                      </a:r>
                      <a:endParaRPr lang="ru-RU" dirty="0"/>
                    </a:p>
                  </a:txBody>
                  <a:tcPr/>
                </a:tc>
              </a:tr>
              <a:tr h="666750">
                <a:tc>
                  <a:txBody>
                    <a:bodyPr/>
                    <a:lstStyle/>
                    <a:p>
                      <a:pPr algn="ctr"/>
                      <a:r>
                        <a:rPr lang="en-US" dirty="0" smtClean="0"/>
                        <a:t>Questions</a:t>
                      </a:r>
                      <a:endParaRPr lang="ru-RU" dirty="0"/>
                    </a:p>
                  </a:txBody>
                  <a:tcPr/>
                </a:tc>
                <a:tc>
                  <a:txBody>
                    <a:bodyPr/>
                    <a:lstStyle/>
                    <a:p>
                      <a:pPr algn="ctr"/>
                      <a:r>
                        <a:rPr lang="en-US" dirty="0" smtClean="0"/>
                        <a:t>12</a:t>
                      </a:r>
                      <a:endParaRPr lang="ru-RU" dirty="0"/>
                    </a:p>
                  </a:txBody>
                  <a:tcPr/>
                </a:tc>
                <a:tc>
                  <a:txBody>
                    <a:bodyPr/>
                    <a:lstStyle/>
                    <a:p>
                      <a:pPr algn="ctr"/>
                      <a:r>
                        <a:rPr lang="en-US" dirty="0" smtClean="0"/>
                        <a:t>4</a:t>
                      </a:r>
                      <a:endParaRPr lang="ru-RU" dirty="0"/>
                    </a:p>
                  </a:txBody>
                  <a:tcPr/>
                </a:tc>
              </a:tr>
              <a:tr h="666750">
                <a:tc>
                  <a:txBody>
                    <a:bodyPr/>
                    <a:lstStyle/>
                    <a:p>
                      <a:pPr algn="ctr"/>
                      <a:r>
                        <a:rPr lang="en-US" dirty="0" smtClean="0"/>
                        <a:t>Discussions</a:t>
                      </a:r>
                      <a:endParaRPr lang="ru-RU" dirty="0"/>
                    </a:p>
                  </a:txBody>
                  <a:tcPr/>
                </a:tc>
                <a:tc>
                  <a:txBody>
                    <a:bodyPr/>
                    <a:lstStyle/>
                    <a:p>
                      <a:pPr algn="ctr"/>
                      <a:r>
                        <a:rPr lang="en-US" dirty="0" smtClean="0"/>
                        <a:t>0</a:t>
                      </a:r>
                      <a:endParaRPr lang="ru-RU" dirty="0"/>
                    </a:p>
                  </a:txBody>
                  <a:tcPr/>
                </a:tc>
                <a:tc>
                  <a:txBody>
                    <a:bodyPr/>
                    <a:lstStyle/>
                    <a:p>
                      <a:pPr algn="ctr"/>
                      <a:r>
                        <a:rPr lang="en-US" dirty="0" smtClean="0"/>
                        <a:t>3</a:t>
                      </a:r>
                      <a:endParaRPr lang="ru-RU"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asasd.jpg"/>
          <p:cNvPicPr>
            <a:picLocks noGrp="1" noChangeAspect="1"/>
          </p:cNvPicPr>
          <p:nvPr>
            <p:ph idx="1"/>
          </p:nvPr>
        </p:nvPicPr>
        <p:blipFill>
          <a:blip r:embed="rId2"/>
          <a:stretch>
            <a:fillRect/>
          </a:stretch>
        </p:blipFill>
        <p:spPr>
          <a:xfrm>
            <a:off x="4572000" y="457200"/>
            <a:ext cx="4338576" cy="6172200"/>
          </a:xfrm>
        </p:spPr>
      </p:pic>
      <p:pic>
        <p:nvPicPr>
          <p:cNvPr id="5" name="Рисунок 4" descr="dsafas.jpg"/>
          <p:cNvPicPr>
            <a:picLocks noChangeAspect="1"/>
          </p:cNvPicPr>
          <p:nvPr/>
        </p:nvPicPr>
        <p:blipFill rotWithShape="1">
          <a:blip r:embed="rId3"/>
          <a:srcRect r="1901" b="57746"/>
          <a:stretch/>
        </p:blipFill>
        <p:spPr>
          <a:xfrm>
            <a:off x="0" y="381000"/>
            <a:ext cx="4343400" cy="2286000"/>
          </a:xfrm>
          <a:prstGeom prst="rect">
            <a:avLst/>
          </a:prstGeom>
        </p:spPr>
      </p:pic>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52" y="2895600"/>
            <a:ext cx="4533900" cy="37338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Rates (in US Embassy Page’s Case)</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1828800"/>
            <a:ext cx="5112026" cy="4163641"/>
          </a:xfrm>
        </p:spPr>
      </p:pic>
    </p:spTree>
    <p:extLst>
      <p:ext uri="{BB962C8B-B14F-4D97-AF65-F5344CB8AC3E}">
        <p14:creationId xmlns:p14="http://schemas.microsoft.com/office/powerpoint/2010/main" val="11802341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About Presidential Elections</a:t>
            </a:r>
            <a:endParaRPr lang="ru-RU" dirty="0"/>
          </a:p>
        </p:txBody>
      </p:sp>
      <p:pic>
        <p:nvPicPr>
          <p:cNvPr id="4" name="Объект 3"/>
          <p:cNvPicPr>
            <a:picLocks noGrp="1" noChangeAspect="1"/>
          </p:cNvPicPr>
          <p:nvPr>
            <p:ph idx="1"/>
          </p:nvPr>
        </p:nvPicPr>
        <p:blipFill rotWithShape="1">
          <a:blip r:embed="rId2">
            <a:extLst>
              <a:ext uri="{28A0092B-C50C-407E-A947-70E740481C1C}">
                <a14:useLocalDpi xmlns:a14="http://schemas.microsoft.com/office/drawing/2010/main" val="0"/>
              </a:ext>
            </a:extLst>
          </a:blip>
          <a:srcRect l="33583" t="16836" r="33287" b="7401"/>
          <a:stretch/>
        </p:blipFill>
        <p:spPr>
          <a:xfrm>
            <a:off x="1295400" y="1600200"/>
            <a:ext cx="6324600" cy="5031697"/>
          </a:xfrm>
        </p:spPr>
      </p:pic>
    </p:spTree>
    <p:extLst>
      <p:ext uri="{BB962C8B-B14F-4D97-AF65-F5344CB8AC3E}">
        <p14:creationId xmlns:p14="http://schemas.microsoft.com/office/powerpoint/2010/main" val="41962199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The amount of Critical posts</a:t>
            </a:r>
            <a:endParaRPr lang="ru-RU" dirty="0"/>
          </a:p>
        </p:txBody>
      </p:sp>
      <p:sp>
        <p:nvSpPr>
          <p:cNvPr id="4" name="TextBox 3"/>
          <p:cNvSpPr txBox="1"/>
          <p:nvPr/>
        </p:nvSpPr>
        <p:spPr>
          <a:xfrm>
            <a:off x="457200" y="2286000"/>
            <a:ext cx="3048000" cy="2631490"/>
          </a:xfrm>
          <a:prstGeom prst="rect">
            <a:avLst/>
          </a:prstGeom>
          <a:noFill/>
        </p:spPr>
        <p:txBody>
          <a:bodyPr wrap="square" rtlCol="0">
            <a:spAutoFit/>
          </a:bodyPr>
          <a:lstStyle/>
          <a:p>
            <a:r>
              <a:rPr lang="en-US" sz="3200" dirty="0" smtClean="0"/>
              <a:t>US Embassy page</a:t>
            </a:r>
          </a:p>
          <a:p>
            <a:pPr algn="ctr"/>
            <a:r>
              <a:rPr lang="en-US" sz="11500" b="1" dirty="0">
                <a:solidFill>
                  <a:srgbClr val="FF0000"/>
                </a:solidFill>
              </a:rPr>
              <a:t>0</a:t>
            </a:r>
            <a:endParaRPr lang="en-US" sz="3200" b="1" dirty="0" smtClean="0">
              <a:solidFill>
                <a:srgbClr val="FF0000"/>
              </a:solidFill>
            </a:endParaRPr>
          </a:p>
          <a:p>
            <a:endParaRPr lang="ru-RU" dirty="0"/>
          </a:p>
        </p:txBody>
      </p:sp>
      <p:sp>
        <p:nvSpPr>
          <p:cNvPr id="5" name="TextBox 4"/>
          <p:cNvSpPr txBox="1"/>
          <p:nvPr/>
        </p:nvSpPr>
        <p:spPr>
          <a:xfrm>
            <a:off x="4876800" y="1905000"/>
            <a:ext cx="3048000" cy="3123932"/>
          </a:xfrm>
          <a:prstGeom prst="rect">
            <a:avLst/>
          </a:prstGeom>
          <a:noFill/>
        </p:spPr>
        <p:txBody>
          <a:bodyPr wrap="square" rtlCol="0">
            <a:spAutoFit/>
          </a:bodyPr>
          <a:lstStyle/>
          <a:p>
            <a:pPr algn="ctr"/>
            <a:r>
              <a:rPr lang="en-US" sz="3200" dirty="0" smtClean="0"/>
              <a:t>British Embassy page</a:t>
            </a:r>
          </a:p>
          <a:p>
            <a:pPr algn="ctr"/>
            <a:r>
              <a:rPr lang="en-US" sz="11500" b="1" dirty="0">
                <a:solidFill>
                  <a:srgbClr val="FF0000"/>
                </a:solidFill>
              </a:rPr>
              <a:t>0</a:t>
            </a:r>
            <a:endParaRPr lang="en-US" sz="3200" b="1" dirty="0" smtClean="0">
              <a:solidFill>
                <a:srgbClr val="FF0000"/>
              </a:solidFill>
            </a:endParaRPr>
          </a:p>
          <a:p>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Most liked and discussed posts in US Embassy Page</a:t>
            </a:r>
            <a:endParaRPr lang="ru-RU" dirty="0"/>
          </a:p>
        </p:txBody>
      </p:sp>
      <p:pic>
        <p:nvPicPr>
          <p:cNvPr id="4" name="Содержимое 3" descr="Most liked.jpg"/>
          <p:cNvPicPr>
            <a:picLocks noGrp="1" noChangeAspect="1"/>
          </p:cNvPicPr>
          <p:nvPr>
            <p:ph idx="1"/>
          </p:nvPr>
        </p:nvPicPr>
        <p:blipFill>
          <a:blip r:embed="rId2"/>
          <a:stretch>
            <a:fillRect/>
          </a:stretch>
        </p:blipFill>
        <p:spPr>
          <a:xfrm>
            <a:off x="533400" y="1600200"/>
            <a:ext cx="4002498" cy="4724400"/>
          </a:xfrm>
        </p:spPr>
      </p:pic>
      <p:pic>
        <p:nvPicPr>
          <p:cNvPr id="5" name="Рисунок 4" descr="Most discussed.jpg"/>
          <p:cNvPicPr>
            <a:picLocks noChangeAspect="1"/>
          </p:cNvPicPr>
          <p:nvPr/>
        </p:nvPicPr>
        <p:blipFill>
          <a:blip r:embed="rId3"/>
          <a:stretch>
            <a:fillRect/>
          </a:stretch>
        </p:blipFill>
        <p:spPr>
          <a:xfrm>
            <a:off x="4648200" y="1600200"/>
            <a:ext cx="4257675" cy="47244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British Embassy page</a:t>
            </a:r>
            <a:endParaRPr lang="ru-RU" dirty="0"/>
          </a:p>
        </p:txBody>
      </p:sp>
      <p:pic>
        <p:nvPicPr>
          <p:cNvPr id="4" name="Содержимое 3" descr="most discussed.jpg"/>
          <p:cNvPicPr>
            <a:picLocks noGrp="1" noChangeAspect="1"/>
          </p:cNvPicPr>
          <p:nvPr>
            <p:ph idx="1"/>
          </p:nvPr>
        </p:nvPicPr>
        <p:blipFill>
          <a:blip r:embed="rId2"/>
          <a:stretch>
            <a:fillRect/>
          </a:stretch>
        </p:blipFill>
        <p:spPr>
          <a:xfrm>
            <a:off x="4648200" y="1676400"/>
            <a:ext cx="4495800" cy="3448050"/>
          </a:xfrm>
        </p:spPr>
      </p:pic>
      <p:pic>
        <p:nvPicPr>
          <p:cNvPr id="5" name="Рисунок 4" descr="most reposted.jpg"/>
          <p:cNvPicPr>
            <a:picLocks noChangeAspect="1"/>
          </p:cNvPicPr>
          <p:nvPr/>
        </p:nvPicPr>
        <p:blipFill>
          <a:blip r:embed="rId3"/>
          <a:stretch>
            <a:fillRect/>
          </a:stretch>
        </p:blipFill>
        <p:spPr>
          <a:xfrm>
            <a:off x="0" y="1676400"/>
            <a:ext cx="4572000" cy="3476625"/>
          </a:xfrm>
          <a:prstGeom prst="rect">
            <a:avLst/>
          </a:prstGeom>
        </p:spPr>
      </p:pic>
      <p:sp>
        <p:nvSpPr>
          <p:cNvPr id="6" name="TextBox 5"/>
          <p:cNvSpPr txBox="1"/>
          <p:nvPr/>
        </p:nvSpPr>
        <p:spPr>
          <a:xfrm>
            <a:off x="0" y="5181600"/>
            <a:ext cx="4495800" cy="400110"/>
          </a:xfrm>
          <a:prstGeom prst="rect">
            <a:avLst/>
          </a:prstGeom>
          <a:noFill/>
        </p:spPr>
        <p:txBody>
          <a:bodyPr wrap="square" rtlCol="0">
            <a:spAutoFit/>
          </a:bodyPr>
          <a:lstStyle/>
          <a:p>
            <a:pPr algn="ctr"/>
            <a:r>
              <a:rPr lang="en-US" sz="2000" dirty="0" smtClean="0">
                <a:solidFill>
                  <a:srgbClr val="FF0000"/>
                </a:solidFill>
              </a:rPr>
              <a:t>Most liked and reposted one</a:t>
            </a:r>
            <a:endParaRPr lang="ru-RU" sz="2000" dirty="0">
              <a:solidFill>
                <a:srgbClr val="FF0000"/>
              </a:solidFill>
            </a:endParaRPr>
          </a:p>
        </p:txBody>
      </p:sp>
      <p:sp>
        <p:nvSpPr>
          <p:cNvPr id="7" name="TextBox 6"/>
          <p:cNvSpPr txBox="1"/>
          <p:nvPr/>
        </p:nvSpPr>
        <p:spPr>
          <a:xfrm>
            <a:off x="4648200" y="5257800"/>
            <a:ext cx="4267200" cy="400110"/>
          </a:xfrm>
          <a:prstGeom prst="rect">
            <a:avLst/>
          </a:prstGeom>
          <a:noFill/>
        </p:spPr>
        <p:txBody>
          <a:bodyPr wrap="square" rtlCol="0">
            <a:spAutoFit/>
          </a:bodyPr>
          <a:lstStyle/>
          <a:p>
            <a:pPr algn="ctr"/>
            <a:r>
              <a:rPr lang="en-US" sz="2000" dirty="0" smtClean="0">
                <a:solidFill>
                  <a:srgbClr val="FF0000"/>
                </a:solidFill>
              </a:rPr>
              <a:t>Most commented one</a:t>
            </a:r>
            <a:endParaRPr lang="ru-RU" sz="200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Images</a:t>
            </a:r>
            <a:endParaRPr lang="ru-RU" dirty="0"/>
          </a:p>
        </p:txBody>
      </p:sp>
      <p:graphicFrame>
        <p:nvGraphicFramePr>
          <p:cNvPr id="4" name="Содержимое 3"/>
          <p:cNvGraphicFramePr>
            <a:graphicFrameLocks noGrp="1"/>
          </p:cNvGraphicFramePr>
          <p:nvPr>
            <p:ph idx="1"/>
          </p:nvPr>
        </p:nvGraphicFramePr>
        <p:xfrm>
          <a:off x="381000" y="2362200"/>
          <a:ext cx="8229600" cy="2362200"/>
        </p:xfrm>
        <a:graphic>
          <a:graphicData uri="http://schemas.openxmlformats.org/drawingml/2006/table">
            <a:tbl>
              <a:tblPr firstRow="1" bandRow="1">
                <a:tableStyleId>{5C22544A-7EE6-4342-B048-85BDC9FD1C3A}</a:tableStyleId>
              </a:tblPr>
              <a:tblGrid>
                <a:gridCol w="2743200"/>
                <a:gridCol w="2743200"/>
                <a:gridCol w="2743200"/>
              </a:tblGrid>
              <a:tr h="787400">
                <a:tc>
                  <a:txBody>
                    <a:bodyPr/>
                    <a:lstStyle/>
                    <a:p>
                      <a:pPr algn="ctr"/>
                      <a:endParaRPr lang="ru-RU" dirty="0"/>
                    </a:p>
                  </a:txBody>
                  <a:tcPr/>
                </a:tc>
                <a:tc>
                  <a:txBody>
                    <a:bodyPr/>
                    <a:lstStyle/>
                    <a:p>
                      <a:pPr algn="ctr"/>
                      <a:r>
                        <a:rPr lang="en-US" dirty="0" smtClean="0"/>
                        <a:t>Total</a:t>
                      </a:r>
                      <a:r>
                        <a:rPr lang="en-US" baseline="0" dirty="0" smtClean="0"/>
                        <a:t> visual images</a:t>
                      </a:r>
                      <a:endParaRPr lang="ru-RU" dirty="0"/>
                    </a:p>
                  </a:txBody>
                  <a:tcPr/>
                </a:tc>
                <a:tc>
                  <a:txBody>
                    <a:bodyPr/>
                    <a:lstStyle/>
                    <a:p>
                      <a:pPr algn="ctr"/>
                      <a:r>
                        <a:rPr lang="en-US" dirty="0" smtClean="0"/>
                        <a:t>Use of official symbols</a:t>
                      </a:r>
                      <a:endParaRPr lang="ru-RU" dirty="0"/>
                    </a:p>
                  </a:txBody>
                  <a:tcPr/>
                </a:tc>
              </a:tr>
              <a:tr h="787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US Embassy Page</a:t>
                      </a:r>
                      <a:endParaRPr lang="ru-RU" dirty="0" smtClean="0"/>
                    </a:p>
                    <a:p>
                      <a:pPr algn="ctr"/>
                      <a:endParaRPr lang="ru-RU" dirty="0"/>
                    </a:p>
                  </a:txBody>
                  <a:tcPr/>
                </a:tc>
                <a:tc>
                  <a:txBody>
                    <a:bodyPr/>
                    <a:lstStyle/>
                    <a:p>
                      <a:pPr algn="ctr"/>
                      <a:r>
                        <a:rPr lang="en-US" dirty="0" smtClean="0"/>
                        <a:t>135</a:t>
                      </a:r>
                      <a:endParaRPr lang="ru-RU" dirty="0"/>
                    </a:p>
                  </a:txBody>
                  <a:tcPr/>
                </a:tc>
                <a:tc>
                  <a:txBody>
                    <a:bodyPr/>
                    <a:lstStyle/>
                    <a:p>
                      <a:pPr algn="ctr"/>
                      <a:r>
                        <a:rPr lang="en-US" dirty="0" smtClean="0"/>
                        <a:t>22</a:t>
                      </a:r>
                      <a:endParaRPr lang="ru-RU" dirty="0"/>
                    </a:p>
                  </a:txBody>
                  <a:tcPr/>
                </a:tc>
              </a:tr>
              <a:tr h="787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British Embassy Page</a:t>
                      </a:r>
                      <a:endParaRPr lang="ru-RU" dirty="0" smtClean="0"/>
                    </a:p>
                    <a:p>
                      <a:pPr algn="ctr"/>
                      <a:endParaRPr lang="ru-RU" dirty="0"/>
                    </a:p>
                  </a:txBody>
                  <a:tcPr/>
                </a:tc>
                <a:tc>
                  <a:txBody>
                    <a:bodyPr/>
                    <a:lstStyle/>
                    <a:p>
                      <a:pPr algn="ctr"/>
                      <a:r>
                        <a:rPr lang="en-US" dirty="0" smtClean="0"/>
                        <a:t>112</a:t>
                      </a:r>
                      <a:endParaRPr lang="ru-RU" dirty="0"/>
                    </a:p>
                  </a:txBody>
                  <a:tcPr/>
                </a:tc>
                <a:tc>
                  <a:txBody>
                    <a:bodyPr/>
                    <a:lstStyle/>
                    <a:p>
                      <a:pPr algn="ctr"/>
                      <a:r>
                        <a:rPr lang="en-US" dirty="0" smtClean="0"/>
                        <a:t>5</a:t>
                      </a:r>
                      <a:endParaRPr lang="ru-RU"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28600"/>
            <a:ext cx="8229600" cy="685800"/>
          </a:xfrm>
        </p:spPr>
        <p:txBody>
          <a:bodyPr>
            <a:normAutofit fontScale="92500"/>
          </a:bodyPr>
          <a:lstStyle/>
          <a:p>
            <a:r>
              <a:rPr lang="en-US" dirty="0" smtClean="0"/>
              <a:t>US Embassies Logos             UK Embassies Logos</a:t>
            </a:r>
            <a:endParaRPr lang="ru-RU" dirty="0"/>
          </a:p>
        </p:txBody>
      </p:sp>
      <p:pic>
        <p:nvPicPr>
          <p:cNvPr id="4" name="Рисунок 3" descr="61823_439299700247_3422062_n.jpg"/>
          <p:cNvPicPr>
            <a:picLocks noChangeAspect="1"/>
          </p:cNvPicPr>
          <p:nvPr/>
        </p:nvPicPr>
        <p:blipFill>
          <a:blip r:embed="rId2"/>
          <a:stretch>
            <a:fillRect/>
          </a:stretch>
        </p:blipFill>
        <p:spPr>
          <a:xfrm>
            <a:off x="6838950" y="2667000"/>
            <a:ext cx="2305050" cy="2133600"/>
          </a:xfrm>
          <a:prstGeom prst="rect">
            <a:avLst/>
          </a:prstGeom>
        </p:spPr>
      </p:pic>
      <p:pic>
        <p:nvPicPr>
          <p:cNvPr id="5" name="Рисунок 4" descr="149393_10152506653277947_333705520802728661_n.jpg"/>
          <p:cNvPicPr>
            <a:picLocks noChangeAspect="1"/>
          </p:cNvPicPr>
          <p:nvPr/>
        </p:nvPicPr>
        <p:blipFill>
          <a:blip r:embed="rId3"/>
          <a:stretch>
            <a:fillRect/>
          </a:stretch>
        </p:blipFill>
        <p:spPr>
          <a:xfrm>
            <a:off x="6019800" y="4648200"/>
            <a:ext cx="1905000" cy="1905000"/>
          </a:xfrm>
          <a:prstGeom prst="rect">
            <a:avLst/>
          </a:prstGeom>
        </p:spPr>
      </p:pic>
      <p:pic>
        <p:nvPicPr>
          <p:cNvPr id="6" name="Рисунок 5" descr="US-UZB logo.jpg"/>
          <p:cNvPicPr>
            <a:picLocks noChangeAspect="1"/>
          </p:cNvPicPr>
          <p:nvPr/>
        </p:nvPicPr>
        <p:blipFill>
          <a:blip r:embed="rId4"/>
          <a:stretch>
            <a:fillRect/>
          </a:stretch>
        </p:blipFill>
        <p:spPr>
          <a:xfrm>
            <a:off x="685800" y="838200"/>
            <a:ext cx="3505200" cy="1676399"/>
          </a:xfrm>
          <a:prstGeom prst="rect">
            <a:avLst/>
          </a:prstGeom>
        </p:spPr>
      </p:pic>
      <p:pic>
        <p:nvPicPr>
          <p:cNvPr id="7" name="Рисунок 6" descr="US-UK.jpg"/>
          <p:cNvPicPr>
            <a:picLocks noChangeAspect="1"/>
          </p:cNvPicPr>
          <p:nvPr/>
        </p:nvPicPr>
        <p:blipFill>
          <a:blip r:embed="rId5"/>
          <a:stretch>
            <a:fillRect/>
          </a:stretch>
        </p:blipFill>
        <p:spPr>
          <a:xfrm>
            <a:off x="0" y="2667000"/>
            <a:ext cx="2209800" cy="1752600"/>
          </a:xfrm>
          <a:prstGeom prst="rect">
            <a:avLst/>
          </a:prstGeom>
        </p:spPr>
      </p:pic>
      <p:pic>
        <p:nvPicPr>
          <p:cNvPr id="8" name="Рисунок 7" descr="US-Kuala.jpg"/>
          <p:cNvPicPr>
            <a:picLocks noChangeAspect="1"/>
          </p:cNvPicPr>
          <p:nvPr/>
        </p:nvPicPr>
        <p:blipFill>
          <a:blip r:embed="rId6" cstate="print"/>
          <a:stretch>
            <a:fillRect/>
          </a:stretch>
        </p:blipFill>
        <p:spPr>
          <a:xfrm>
            <a:off x="2286000" y="2667000"/>
            <a:ext cx="2133600" cy="1828800"/>
          </a:xfrm>
          <a:prstGeom prst="rect">
            <a:avLst/>
          </a:prstGeom>
        </p:spPr>
      </p:pic>
      <p:pic>
        <p:nvPicPr>
          <p:cNvPr id="9" name="Рисунок 8" descr="US Macedonia.jpg"/>
          <p:cNvPicPr>
            <a:picLocks noChangeAspect="1"/>
          </p:cNvPicPr>
          <p:nvPr/>
        </p:nvPicPr>
        <p:blipFill>
          <a:blip r:embed="rId7"/>
          <a:stretch>
            <a:fillRect/>
          </a:stretch>
        </p:blipFill>
        <p:spPr>
          <a:xfrm>
            <a:off x="533400" y="4648200"/>
            <a:ext cx="3881132" cy="1871662"/>
          </a:xfrm>
          <a:prstGeom prst="rect">
            <a:avLst/>
          </a:prstGeom>
        </p:spPr>
      </p:pic>
      <p:pic>
        <p:nvPicPr>
          <p:cNvPr id="10" name="Рисунок 9" descr="UK Tash.jpg"/>
          <p:cNvPicPr>
            <a:picLocks noChangeAspect="1"/>
          </p:cNvPicPr>
          <p:nvPr/>
        </p:nvPicPr>
        <p:blipFill>
          <a:blip r:embed="rId8"/>
          <a:stretch>
            <a:fillRect/>
          </a:stretch>
        </p:blipFill>
        <p:spPr>
          <a:xfrm>
            <a:off x="5638800" y="838200"/>
            <a:ext cx="2971800" cy="1714500"/>
          </a:xfrm>
          <a:prstGeom prst="rect">
            <a:avLst/>
          </a:prstGeom>
        </p:spPr>
      </p:pic>
      <p:pic>
        <p:nvPicPr>
          <p:cNvPr id="11" name="Рисунок 10" descr="UK-Manila.jpg"/>
          <p:cNvPicPr>
            <a:picLocks noChangeAspect="1"/>
          </p:cNvPicPr>
          <p:nvPr/>
        </p:nvPicPr>
        <p:blipFill>
          <a:blip r:embed="rId9" cstate="print"/>
          <a:stretch>
            <a:fillRect/>
          </a:stretch>
        </p:blipFill>
        <p:spPr>
          <a:xfrm>
            <a:off x="5181600" y="2819400"/>
            <a:ext cx="2041023" cy="173736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pic4.jpg"/>
          <p:cNvPicPr>
            <a:picLocks noGrp="1" noChangeAspect="1"/>
          </p:cNvPicPr>
          <p:nvPr>
            <p:ph idx="1"/>
          </p:nvPr>
        </p:nvPicPr>
        <p:blipFill>
          <a:blip r:embed="rId2"/>
          <a:stretch>
            <a:fillRect/>
          </a:stretch>
        </p:blipFill>
        <p:spPr>
          <a:xfrm>
            <a:off x="0" y="1"/>
            <a:ext cx="4257675" cy="3810000"/>
          </a:xfrm>
        </p:spPr>
      </p:pic>
      <p:pic>
        <p:nvPicPr>
          <p:cNvPr id="8" name="Рисунок 7" descr="pic.jpg"/>
          <p:cNvPicPr>
            <a:picLocks noChangeAspect="1"/>
          </p:cNvPicPr>
          <p:nvPr/>
        </p:nvPicPr>
        <p:blipFill>
          <a:blip r:embed="rId3"/>
          <a:stretch>
            <a:fillRect/>
          </a:stretch>
        </p:blipFill>
        <p:spPr>
          <a:xfrm>
            <a:off x="4191000" y="0"/>
            <a:ext cx="4953000" cy="3810000"/>
          </a:xfrm>
          <a:prstGeom prst="rect">
            <a:avLst/>
          </a:prstGeom>
        </p:spPr>
      </p:pic>
      <p:pic>
        <p:nvPicPr>
          <p:cNvPr id="9" name="Рисунок 8" descr="pic 2.jpg"/>
          <p:cNvPicPr>
            <a:picLocks noChangeAspect="1"/>
          </p:cNvPicPr>
          <p:nvPr/>
        </p:nvPicPr>
        <p:blipFill>
          <a:blip r:embed="rId4"/>
          <a:stretch>
            <a:fillRect/>
          </a:stretch>
        </p:blipFill>
        <p:spPr>
          <a:xfrm>
            <a:off x="0" y="3810000"/>
            <a:ext cx="4276725" cy="3048000"/>
          </a:xfrm>
          <a:prstGeom prst="rect">
            <a:avLst/>
          </a:prstGeom>
        </p:spPr>
      </p:pic>
      <p:pic>
        <p:nvPicPr>
          <p:cNvPr id="10" name="Рисунок 9" descr="BLue.jpg"/>
          <p:cNvPicPr>
            <a:picLocks noChangeAspect="1"/>
          </p:cNvPicPr>
          <p:nvPr/>
        </p:nvPicPr>
        <p:blipFill>
          <a:blip r:embed="rId5"/>
          <a:stretch>
            <a:fillRect/>
          </a:stretch>
        </p:blipFill>
        <p:spPr>
          <a:xfrm>
            <a:off x="4191000" y="3733800"/>
            <a:ext cx="4953000" cy="31242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Содержимое 5" descr="Cover.jpg"/>
          <p:cNvPicPr>
            <a:picLocks noGrp="1" noChangeAspect="1"/>
          </p:cNvPicPr>
          <p:nvPr>
            <p:ph idx="1"/>
          </p:nvPr>
        </p:nvPicPr>
        <p:blipFill>
          <a:blip r:embed="rId2"/>
          <a:stretch>
            <a:fillRect/>
          </a:stretch>
        </p:blipFill>
        <p:spPr>
          <a:xfrm>
            <a:off x="0" y="0"/>
            <a:ext cx="9144000" cy="3095625"/>
          </a:xfrm>
        </p:spPr>
      </p:pic>
      <p:pic>
        <p:nvPicPr>
          <p:cNvPr id="7" name="Рисунок 6" descr="announ.jpg"/>
          <p:cNvPicPr>
            <a:picLocks noChangeAspect="1"/>
          </p:cNvPicPr>
          <p:nvPr/>
        </p:nvPicPr>
        <p:blipFill>
          <a:blip r:embed="rId3"/>
          <a:stretch>
            <a:fillRect/>
          </a:stretch>
        </p:blipFill>
        <p:spPr>
          <a:xfrm>
            <a:off x="0" y="2971800"/>
            <a:ext cx="4276725" cy="3886200"/>
          </a:xfrm>
          <a:prstGeom prst="rect">
            <a:avLst/>
          </a:prstGeom>
        </p:spPr>
      </p:pic>
      <p:pic>
        <p:nvPicPr>
          <p:cNvPr id="8" name="Рисунок 7" descr="symbols.jpg"/>
          <p:cNvPicPr>
            <a:picLocks noChangeAspect="1"/>
          </p:cNvPicPr>
          <p:nvPr/>
        </p:nvPicPr>
        <p:blipFill>
          <a:blip r:embed="rId4"/>
          <a:stretch>
            <a:fillRect/>
          </a:stretch>
        </p:blipFill>
        <p:spPr>
          <a:xfrm>
            <a:off x="4267200" y="3124200"/>
            <a:ext cx="4876800" cy="37338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10906249_753960997986031_3507068849956225147_n.jpg"/>
          <p:cNvPicPr>
            <a:picLocks noGrp="1" noChangeAspect="1"/>
          </p:cNvPicPr>
          <p:nvPr>
            <p:ph idx="1"/>
          </p:nvPr>
        </p:nvPicPr>
        <p:blipFill>
          <a:blip r:embed="rId2"/>
          <a:stretch>
            <a:fillRect/>
          </a:stretch>
        </p:blipFill>
        <p:spPr>
          <a:xfrm>
            <a:off x="4572000" y="0"/>
            <a:ext cx="4572000" cy="3352800"/>
          </a:xfrm>
        </p:spPr>
      </p:pic>
      <p:pic>
        <p:nvPicPr>
          <p:cNvPr id="6" name="Рисунок 5" descr="10983825_787088258006638_6175149878150836607_n.png"/>
          <p:cNvPicPr>
            <a:picLocks noChangeAspect="1"/>
          </p:cNvPicPr>
          <p:nvPr/>
        </p:nvPicPr>
        <p:blipFill>
          <a:blip r:embed="rId3"/>
          <a:stretch>
            <a:fillRect/>
          </a:stretch>
        </p:blipFill>
        <p:spPr>
          <a:xfrm>
            <a:off x="0" y="0"/>
            <a:ext cx="4572000" cy="3352800"/>
          </a:xfrm>
          <a:prstGeom prst="rect">
            <a:avLst/>
          </a:prstGeom>
        </p:spPr>
      </p:pic>
      <p:pic>
        <p:nvPicPr>
          <p:cNvPr id="7" name="Рисунок 6" descr="dsadsfads.jpg"/>
          <p:cNvPicPr>
            <a:picLocks noChangeAspect="1"/>
          </p:cNvPicPr>
          <p:nvPr/>
        </p:nvPicPr>
        <p:blipFill>
          <a:blip r:embed="rId4"/>
          <a:stretch>
            <a:fillRect/>
          </a:stretch>
        </p:blipFill>
        <p:spPr>
          <a:xfrm>
            <a:off x="0" y="3352800"/>
            <a:ext cx="4572000" cy="3505200"/>
          </a:xfrm>
          <a:prstGeom prst="rect">
            <a:avLst/>
          </a:prstGeom>
        </p:spPr>
      </p:pic>
      <p:pic>
        <p:nvPicPr>
          <p:cNvPr id="8" name="Рисунок 7" descr="Untitled.jpg"/>
          <p:cNvPicPr>
            <a:picLocks noChangeAspect="1"/>
          </p:cNvPicPr>
          <p:nvPr/>
        </p:nvPicPr>
        <p:blipFill>
          <a:blip r:embed="rId5"/>
          <a:stretch>
            <a:fillRect/>
          </a:stretch>
        </p:blipFill>
        <p:spPr>
          <a:xfrm>
            <a:off x="4572000" y="3352800"/>
            <a:ext cx="4572000" cy="35052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0470246_767939576588173_5420389111493654692_n.jpg"/>
          <p:cNvPicPr>
            <a:picLocks noGrp="1" noChangeAspect="1"/>
          </p:cNvPicPr>
          <p:nvPr>
            <p:ph idx="1"/>
          </p:nvPr>
        </p:nvPicPr>
        <p:blipFill>
          <a:blip r:embed="rId2"/>
          <a:stretch>
            <a:fillRect/>
          </a:stretch>
        </p:blipFill>
        <p:spPr>
          <a:xfrm>
            <a:off x="4572000" y="3124200"/>
            <a:ext cx="4572000" cy="3733800"/>
          </a:xfrm>
        </p:spPr>
      </p:pic>
      <p:pic>
        <p:nvPicPr>
          <p:cNvPr id="6" name="Рисунок 5" descr="10947288_771598106222320_5606852786823043571_n.jpg"/>
          <p:cNvPicPr>
            <a:picLocks noChangeAspect="1"/>
          </p:cNvPicPr>
          <p:nvPr/>
        </p:nvPicPr>
        <p:blipFill>
          <a:blip r:embed="rId3"/>
          <a:stretch>
            <a:fillRect/>
          </a:stretch>
        </p:blipFill>
        <p:spPr>
          <a:xfrm>
            <a:off x="0" y="0"/>
            <a:ext cx="4572000" cy="6858000"/>
          </a:xfrm>
          <a:prstGeom prst="rect">
            <a:avLst/>
          </a:prstGeom>
        </p:spPr>
      </p:pic>
      <p:pic>
        <p:nvPicPr>
          <p:cNvPr id="7" name="Рисунок 6" descr="10968340_769082743140523_183736859733934376_n.jpg"/>
          <p:cNvPicPr>
            <a:picLocks noChangeAspect="1"/>
          </p:cNvPicPr>
          <p:nvPr/>
        </p:nvPicPr>
        <p:blipFill>
          <a:blip r:embed="rId4"/>
          <a:stretch>
            <a:fillRect/>
          </a:stretch>
        </p:blipFill>
        <p:spPr>
          <a:xfrm>
            <a:off x="4572000" y="0"/>
            <a:ext cx="4572000" cy="32004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Some Conclusion Remarks </a:t>
            </a:r>
            <a:endParaRPr lang="ru-RU" dirty="0"/>
          </a:p>
        </p:txBody>
      </p:sp>
      <p:sp>
        <p:nvSpPr>
          <p:cNvPr id="3" name="Содержимое 2"/>
          <p:cNvSpPr>
            <a:spLocks noGrp="1"/>
          </p:cNvSpPr>
          <p:nvPr>
            <p:ph idx="1"/>
          </p:nvPr>
        </p:nvSpPr>
        <p:spPr>
          <a:xfrm>
            <a:off x="457200" y="1295400"/>
            <a:ext cx="8229600" cy="4830763"/>
          </a:xfrm>
        </p:spPr>
        <p:txBody>
          <a:bodyPr>
            <a:noAutofit/>
          </a:bodyPr>
          <a:lstStyle/>
          <a:p>
            <a:pPr algn="just"/>
            <a:r>
              <a:rPr lang="en-US" sz="2800" dirty="0" smtClean="0"/>
              <a:t>These two FB pages are among the most popular foreign social networks in Uzbekistan. </a:t>
            </a:r>
          </a:p>
          <a:p>
            <a:pPr algn="just"/>
            <a:r>
              <a:rPr lang="en-US" sz="2800" dirty="0" smtClean="0"/>
              <a:t>The U.S. Embassy FB Page is much more popular in Uzbekistan than the British </a:t>
            </a:r>
            <a:r>
              <a:rPr lang="en-US" sz="2800" dirty="0" smtClean="0"/>
              <a:t>one (</a:t>
            </a:r>
            <a:r>
              <a:rPr lang="en-GB" sz="2800" dirty="0"/>
              <a:t>52,663 vs 4,716 </a:t>
            </a:r>
            <a:r>
              <a:rPr lang="en-GB" sz="2800" dirty="0" smtClean="0"/>
              <a:t>likes), nevertheless</a:t>
            </a:r>
            <a:r>
              <a:rPr lang="en-US" sz="2800" dirty="0" smtClean="0"/>
              <a:t>, </a:t>
            </a:r>
            <a:r>
              <a:rPr lang="en-US" sz="2800" dirty="0" smtClean="0"/>
              <a:t>the latter is even a bit more </a:t>
            </a:r>
            <a:r>
              <a:rPr lang="en-US" sz="2800" dirty="0" smtClean="0"/>
              <a:t>active in terms of numbers of postings. </a:t>
            </a:r>
            <a:endParaRPr lang="en-US" sz="2800" dirty="0" smtClean="0"/>
          </a:p>
          <a:p>
            <a:pPr algn="just"/>
            <a:r>
              <a:rPr lang="en-US" sz="2800" dirty="0" smtClean="0"/>
              <a:t>There are some differences in the contents of the posts. The U.S. Embassy Page pays more attention to the </a:t>
            </a:r>
            <a:r>
              <a:rPr lang="en-US" sz="2800" dirty="0" smtClean="0"/>
              <a:t>education </a:t>
            </a:r>
            <a:r>
              <a:rPr lang="en-US" sz="2800" dirty="0" smtClean="0"/>
              <a:t>sphere, whereas the British one publishes mostly posts related to </a:t>
            </a:r>
            <a:r>
              <a:rPr lang="en-US" sz="2800" dirty="0" smtClean="0"/>
              <a:t>culture</a:t>
            </a:r>
            <a:r>
              <a:rPr lang="en-US" sz="2800" dirty="0" smtClean="0"/>
              <a:t>.</a:t>
            </a:r>
          </a:p>
          <a:p>
            <a:pPr algn="just"/>
            <a:endParaRPr lang="en-US" sz="28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lnSpcReduction="10000"/>
          </a:bodyPr>
          <a:lstStyle/>
          <a:p>
            <a:pPr algn="just"/>
            <a:r>
              <a:rPr lang="en-US" dirty="0"/>
              <a:t>The United Kingdom’s Page engages </a:t>
            </a:r>
            <a:r>
              <a:rPr lang="en-US" dirty="0" smtClean="0"/>
              <a:t>the public </a:t>
            </a:r>
            <a:r>
              <a:rPr lang="en-US" dirty="0"/>
              <a:t>a bit frequently rather than the American one. However, in the U.S. Embassy’s Page fans can rate its work.</a:t>
            </a:r>
          </a:p>
          <a:p>
            <a:pPr algn="just"/>
            <a:r>
              <a:rPr lang="en-US" dirty="0"/>
              <a:t>The British Page uses local languages quite often, especially Russian, whereas the Americans do it rarely. </a:t>
            </a:r>
          </a:p>
          <a:p>
            <a:pPr algn="just"/>
            <a:r>
              <a:rPr lang="en-US" dirty="0"/>
              <a:t>There are also a large number of similarities between the two mentioned Pages.</a:t>
            </a:r>
            <a:endParaRPr lang="ru-RU" dirty="0"/>
          </a:p>
          <a:p>
            <a:endParaRPr lang="ru-RU" dirty="0"/>
          </a:p>
        </p:txBody>
      </p:sp>
    </p:spTree>
    <p:extLst>
      <p:ext uri="{BB962C8B-B14F-4D97-AF65-F5344CB8AC3E}">
        <p14:creationId xmlns:p14="http://schemas.microsoft.com/office/powerpoint/2010/main" val="11265893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1701</TotalTime>
  <Words>465</Words>
  <Application>Microsoft Office PowerPoint</Application>
  <PresentationFormat>On-screen Show (4:3)</PresentationFormat>
  <Paragraphs>119</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Тема Office</vt:lpstr>
      <vt:lpstr>Comparative Analysis of the U.S. and the British Embassies’ Facebook Activities in Tashkent: A Public Diplomacy Perspective</vt:lpstr>
      <vt:lpstr>PowerPoint Presentation</vt:lpstr>
      <vt:lpstr>Plan:</vt:lpstr>
      <vt:lpstr>Introduction</vt:lpstr>
      <vt:lpstr>PowerPoint Presentation</vt:lpstr>
      <vt:lpstr>PowerPoint Presentation</vt:lpstr>
      <vt:lpstr>PowerPoint Presentation</vt:lpstr>
      <vt:lpstr>Fans overview comparison</vt:lpstr>
      <vt:lpstr>PowerPoint Presentation</vt:lpstr>
      <vt:lpstr>Gender proportion of followers</vt:lpstr>
      <vt:lpstr>Twitter</vt:lpstr>
      <vt:lpstr>Post Analysis</vt:lpstr>
      <vt:lpstr>Frequency of publications</vt:lpstr>
      <vt:lpstr>Post content</vt:lpstr>
      <vt:lpstr>US Embassy</vt:lpstr>
      <vt:lpstr>British Embassy</vt:lpstr>
      <vt:lpstr>PowerPoint Presentation</vt:lpstr>
      <vt:lpstr>British Embassy FB Page </vt:lpstr>
      <vt:lpstr>PowerPoint Presentation</vt:lpstr>
      <vt:lpstr>In cases of US Embassy Page</vt:lpstr>
      <vt:lpstr>In cases of British Embassy Page</vt:lpstr>
      <vt:lpstr>Use of Local Languages in the Posts</vt:lpstr>
      <vt:lpstr>Public Engagement</vt:lpstr>
      <vt:lpstr>PowerPoint Presentation</vt:lpstr>
      <vt:lpstr>Rates (in US Embassy Page’s Case)</vt:lpstr>
      <vt:lpstr>About Presidential Elections</vt:lpstr>
      <vt:lpstr>The amount of Critical posts</vt:lpstr>
      <vt:lpstr>Most liked and discussed posts in US Embassy Page</vt:lpstr>
      <vt:lpstr>British Embassy page</vt:lpstr>
      <vt:lpstr>Images</vt:lpstr>
      <vt:lpstr>PowerPoint Presentation</vt:lpstr>
      <vt:lpstr>PowerPoint Presentation</vt:lpstr>
      <vt:lpstr>PowerPoint Presentation</vt:lpstr>
      <vt:lpstr>PowerPoint Presentation</vt:lpstr>
      <vt:lpstr>PowerPoint Presentation</vt:lpstr>
      <vt:lpstr>Some Conclusion Remarks </vt:lpstr>
      <vt:lpstr>PowerPoint Presentation</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Nodir</dc:creator>
  <cp:lastModifiedBy>K</cp:lastModifiedBy>
  <cp:revision>36</cp:revision>
  <dcterms:created xsi:type="dcterms:W3CDTF">2015-03-24T09:33:49Z</dcterms:created>
  <dcterms:modified xsi:type="dcterms:W3CDTF">2015-03-28T15:00:06Z</dcterms:modified>
</cp:coreProperties>
</file>